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6" r:id="rId3"/>
    <p:sldId id="258" r:id="rId4"/>
    <p:sldId id="257" r:id="rId5"/>
    <p:sldId id="261" r:id="rId6"/>
    <p:sldId id="264" r:id="rId7"/>
    <p:sldId id="259" r:id="rId8"/>
    <p:sldId id="274" r:id="rId9"/>
    <p:sldId id="265" r:id="rId10"/>
    <p:sldId id="260" r:id="rId11"/>
    <p:sldId id="262" r:id="rId12"/>
    <p:sldId id="263" r:id="rId13"/>
    <p:sldId id="267" r:id="rId14"/>
    <p:sldId id="268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2A1E0-FA01-4609-AF17-990D373707F8}" type="datetimeFigureOut">
              <a:rPr lang="LID4096" smtClean="0"/>
              <a:t>01/07/2023</a:t>
            </a:fld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97EC2-4BF0-42C9-85C0-0AF6A6AC9C25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5510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https://www.youtube.com/watch?v=mndA5hfhuYg</a:t>
            </a: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97EC2-4BF0-42C9-85C0-0AF6A6AC9C25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611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743C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25206-AF51-4574-B74F-149B9B2F71F2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5233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B77A-3E15-4558-990F-6603559A573B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40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32641"/>
            <a:ext cx="7734300" cy="514432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9A022-D1A3-4361-8517-83797588FCA0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798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43C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466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743C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2DFCA-88DD-40C9-ABD0-9BE4D70FF4CD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61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30821"/>
            <a:ext cx="5181600" cy="394614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30821"/>
            <a:ext cx="5181600" cy="394614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069-9360-426C-B779-9719DC12206A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4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366" y="365125"/>
            <a:ext cx="7682022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BAF6-7058-4B16-8041-DCD133A0A332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3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43C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B9E6-8E1A-48E1-8628-2EE4B4248009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986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F1CC-911D-472D-B619-D2BE6890DF51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370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7530"/>
            <a:ext cx="3932237" cy="35514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14C0-7F36-4C4C-92EA-DBDAD254E12B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43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43397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20007"/>
            <a:ext cx="3932237" cy="344898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91FF-232D-4201-9F26-3574423CE33E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130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85345"/>
            <a:ext cx="10515600" cy="1150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46585"/>
            <a:ext cx="10515600" cy="39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A3195-4AED-4FB8-A8F9-A2BBC1F109B2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6583-9B0D-4F82-AB12-7939A51E4487}" type="slidenum">
              <a:rPr lang="LID4096" smtClean="0"/>
              <a:t>‹nr.›</a:t>
            </a:fld>
            <a:endParaRPr lang="LID4096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F7F73B1-A218-EE85-0051-FFEE0EEE2F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7" y="136525"/>
            <a:ext cx="2012743" cy="8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8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4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fjxfuwyuzn14abm8mrq4rqwh4t27u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4cR3YRcgS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fjxfuwyuzn14abm8mrq4rqwh4t27u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ndA5hfhuYg&amp;t=3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18528-0F31-67B0-FC85-AFD4C0C739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Verkiezingen PS-WS</a:t>
            </a:r>
            <a:endParaRPr lang="LID4096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61CC0D-AE20-37FB-4185-674F1828B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Pink 7 januari 2023</a:t>
            </a:r>
            <a:endParaRPr lang="LID4096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581BF83-F822-A0A5-2ED3-952BB045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F06E-A2CF-49BE-86A7-2FAECCB66D3F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6D1E5E-9C61-8709-327D-ADB53112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426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6B756-091A-F3F6-65CE-47E0D143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203E3E-FFD2-CFA9-1D63-A870E8D0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58" y="1703194"/>
            <a:ext cx="3627559" cy="146831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b="1" dirty="0"/>
              <a:t>Rijk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Wetten 	+ regelement</a:t>
            </a:r>
            <a:br>
              <a:rPr lang="nl-NL" dirty="0"/>
            </a:br>
            <a:r>
              <a:rPr lang="nl-NL" dirty="0"/>
              <a:t> 	+ nota van toelichting</a:t>
            </a:r>
          </a:p>
          <a:p>
            <a:pPr marL="0" indent="0">
              <a:buNone/>
            </a:pPr>
            <a:r>
              <a:rPr lang="nl-NL" b="1" dirty="0"/>
              <a:t>Prov./water/Gem</a:t>
            </a:r>
            <a:br>
              <a:rPr lang="nl-NL" b="1" dirty="0"/>
            </a:br>
            <a:r>
              <a:rPr lang="nl-NL" dirty="0"/>
              <a:t>Verordening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FB7113-45ED-D466-B5FC-5559FA60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37707-8298-AA67-105A-DA751BB3E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10</a:t>
            </a:fld>
            <a:endParaRPr lang="LID4096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BADAEE-5BE4-4C91-BE2E-74ABF05F6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177"/>
          <a:stretch/>
        </p:blipFill>
        <p:spPr>
          <a:xfrm>
            <a:off x="-180702" y="1875110"/>
            <a:ext cx="4819650" cy="4301852"/>
          </a:xfrm>
          <a:prstGeom prst="rect">
            <a:avLst/>
          </a:prstGeom>
        </p:spPr>
      </p:pic>
      <p:grpSp>
        <p:nvGrpSpPr>
          <p:cNvPr id="50" name="Groep 49">
            <a:extLst>
              <a:ext uri="{FF2B5EF4-FFF2-40B4-BE49-F238E27FC236}">
                <a16:creationId xmlns:a16="http://schemas.microsoft.com/office/drawing/2014/main" id="{E2EEDA20-3B87-3FA4-8E97-F6F4FDBDD55F}"/>
              </a:ext>
            </a:extLst>
          </p:cNvPr>
          <p:cNvGrpSpPr/>
          <p:nvPr/>
        </p:nvGrpSpPr>
        <p:grpSpPr>
          <a:xfrm>
            <a:off x="1087318" y="1703194"/>
            <a:ext cx="11283458" cy="4673823"/>
            <a:chOff x="1087318" y="1703194"/>
            <a:chExt cx="11283458" cy="4673823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7ECFFDF9-F318-0C44-B44D-07C8474B8D60}"/>
                </a:ext>
              </a:extLst>
            </p:cNvPr>
            <p:cNvGrpSpPr/>
            <p:nvPr/>
          </p:nvGrpSpPr>
          <p:grpSpPr>
            <a:xfrm>
              <a:off x="2229123" y="2246204"/>
              <a:ext cx="5630647" cy="843500"/>
              <a:chOff x="2229123" y="2246204"/>
              <a:chExt cx="5630647" cy="843500"/>
            </a:xfrm>
          </p:grpSpPr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D27BBC7C-B60F-9F92-2E12-6F8C08157E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9123" y="2507548"/>
                <a:ext cx="2857227" cy="582156"/>
              </a:xfrm>
              <a:prstGeom prst="line">
                <a:avLst/>
              </a:prstGeom>
              <a:ln w="571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518C4AAE-29DE-772F-6CDA-592B5EF256CD}"/>
                  </a:ext>
                </a:extLst>
              </p:cNvPr>
              <p:cNvSpPr txBox="1"/>
              <p:nvPr/>
            </p:nvSpPr>
            <p:spPr>
              <a:xfrm>
                <a:off x="5142946" y="2246204"/>
                <a:ext cx="2716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 dirty="0"/>
                  <a:t>Gemeente</a:t>
                </a:r>
                <a:endParaRPr lang="LID4096" sz="2800" dirty="0"/>
              </a:p>
            </p:txBody>
          </p:sp>
        </p:grp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D27F81D1-EC3E-038E-545C-EE8FAAEECA84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3781425" y="2976389"/>
              <a:ext cx="1375817" cy="7956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73A8CDC7-1C67-0F9B-8D28-15487C8CA689}"/>
                </a:ext>
              </a:extLst>
            </p:cNvPr>
            <p:cNvSpPr txBox="1"/>
            <p:nvPr/>
          </p:nvSpPr>
          <p:spPr>
            <a:xfrm>
              <a:off x="5157242" y="2714779"/>
              <a:ext cx="2716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Waterschap</a:t>
              </a:r>
              <a:endParaRPr lang="LID4096" sz="2800" dirty="0"/>
            </a:p>
          </p:txBody>
        </p: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E906CD5E-E5BC-DB72-036E-0A8B1AE954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5623" y="3456816"/>
              <a:ext cx="605204" cy="42793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160DD9D5-0A19-04E4-1976-366BD208E782}"/>
                </a:ext>
              </a:extLst>
            </p:cNvPr>
            <p:cNvSpPr txBox="1"/>
            <p:nvPr/>
          </p:nvSpPr>
          <p:spPr>
            <a:xfrm>
              <a:off x="5150827" y="3195206"/>
              <a:ext cx="2716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Provincie</a:t>
              </a:r>
              <a:endParaRPr lang="LID4096" sz="2800" dirty="0"/>
            </a:p>
          </p:txBody>
        </p: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9E15DCBC-6635-B7AD-6D51-F9AA1BEB3A32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3781425" y="5370831"/>
              <a:ext cx="1432413" cy="240214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B745A1C5-ED0D-33F7-43F4-8C51B03361E8}"/>
                </a:ext>
              </a:extLst>
            </p:cNvPr>
            <p:cNvSpPr txBox="1"/>
            <p:nvPr/>
          </p:nvSpPr>
          <p:spPr>
            <a:xfrm>
              <a:off x="5213838" y="5349435"/>
              <a:ext cx="2716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Rijk</a:t>
              </a:r>
            </a:p>
          </p:txBody>
        </p: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A6BFECD5-8909-E636-75CF-5E9BD35DBDFC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 flipV="1">
              <a:off x="3240519" y="1964804"/>
              <a:ext cx="1951338" cy="23119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kstvak 33">
              <a:extLst>
                <a:ext uri="{FF2B5EF4-FFF2-40B4-BE49-F238E27FC236}">
                  <a16:creationId xmlns:a16="http://schemas.microsoft.com/office/drawing/2014/main" id="{B91D4E47-8E5D-8CC9-B603-C6B9D4DD91E2}"/>
                </a:ext>
              </a:extLst>
            </p:cNvPr>
            <p:cNvSpPr txBox="1"/>
            <p:nvPr/>
          </p:nvSpPr>
          <p:spPr>
            <a:xfrm>
              <a:off x="5191857" y="1703194"/>
              <a:ext cx="2716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Recreatieschap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6592E5DB-BB17-1AD3-7F61-E47280FCFC73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3912577" y="6084277"/>
              <a:ext cx="1301260" cy="6190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kstvak 36">
              <a:extLst>
                <a:ext uri="{FF2B5EF4-FFF2-40B4-BE49-F238E27FC236}">
                  <a16:creationId xmlns:a16="http://schemas.microsoft.com/office/drawing/2014/main" id="{AB886CCF-E2D7-65B9-F032-E8CC1E5C5C9C}"/>
                </a:ext>
              </a:extLst>
            </p:cNvPr>
            <p:cNvSpPr txBox="1"/>
            <p:nvPr/>
          </p:nvSpPr>
          <p:spPr>
            <a:xfrm>
              <a:off x="5213837" y="5915352"/>
              <a:ext cx="71569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Ontwikkelingsbedrijf Noord-Holland Noord N.V. 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EE605F79-9C89-DE14-4EC1-5036A9C15DF6}"/>
                </a:ext>
              </a:extLst>
            </p:cNvPr>
            <p:cNvCxnSpPr>
              <a:cxnSpLocks/>
              <a:endCxn id="41" idx="1"/>
            </p:cNvCxnSpPr>
            <p:nvPr/>
          </p:nvCxnSpPr>
          <p:spPr>
            <a:xfrm>
              <a:off x="1652954" y="3729124"/>
              <a:ext cx="3560884" cy="25034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kstvak 40">
              <a:extLst>
                <a:ext uri="{FF2B5EF4-FFF2-40B4-BE49-F238E27FC236}">
                  <a16:creationId xmlns:a16="http://schemas.microsoft.com/office/drawing/2014/main" id="{0706EEBA-B0EA-40D8-157B-A0903981B3C9}"/>
                </a:ext>
              </a:extLst>
            </p:cNvPr>
            <p:cNvSpPr txBox="1"/>
            <p:nvPr/>
          </p:nvSpPr>
          <p:spPr>
            <a:xfrm>
              <a:off x="5213838" y="3717859"/>
              <a:ext cx="4659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Landschap N-H</a:t>
              </a:r>
            </a:p>
          </p:txBody>
        </p:sp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9BB1003E-8A26-9FBB-8716-522A6095B080}"/>
                </a:ext>
              </a:extLst>
            </p:cNvPr>
            <p:cNvSpPr txBox="1"/>
            <p:nvPr/>
          </p:nvSpPr>
          <p:spPr>
            <a:xfrm>
              <a:off x="5223092" y="4172986"/>
              <a:ext cx="4659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/>
                <a:t>PWN</a:t>
              </a:r>
            </a:p>
          </p:txBody>
        </p: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0C5D25D1-1189-19CA-A68C-5F5DB3226CB2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1087318" y="3898179"/>
              <a:ext cx="4135774" cy="536417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kstvak 46">
              <a:extLst>
                <a:ext uri="{FF2B5EF4-FFF2-40B4-BE49-F238E27FC236}">
                  <a16:creationId xmlns:a16="http://schemas.microsoft.com/office/drawing/2014/main" id="{E5A7987A-6937-6915-FF7A-F9421F923B46}"/>
                </a:ext>
              </a:extLst>
            </p:cNvPr>
            <p:cNvSpPr txBox="1"/>
            <p:nvPr/>
          </p:nvSpPr>
          <p:spPr>
            <a:xfrm>
              <a:off x="5223092" y="4709887"/>
              <a:ext cx="4659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 err="1"/>
                <a:t>OmgevingsDienst</a:t>
              </a:r>
              <a:endParaRPr lang="nl-NL" sz="2800" dirty="0"/>
            </a:p>
          </p:txBody>
        </p:sp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EC68340-6130-BD6A-44CC-7353E80D20C6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>
              <a:off x="1266092" y="4179378"/>
              <a:ext cx="3957000" cy="792119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8D51C7C2-5B02-B2FD-A98D-5C8E26252528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</a:t>
            </a:r>
            <a:r>
              <a:rPr lang="nl-NL" sz="1400" dirty="0">
                <a:solidFill>
                  <a:srgbClr val="00743C"/>
                </a:solidFill>
              </a:rPr>
              <a:t>Wie – Wanneer – Waar </a:t>
            </a:r>
            <a:r>
              <a:rPr lang="nl-NL" sz="1400" dirty="0"/>
              <a:t>– Wat – Waarom – Hoe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5856213-61E4-273A-AE80-31D1DB452884}"/>
              </a:ext>
            </a:extLst>
          </p:cNvPr>
          <p:cNvSpPr txBox="1">
            <a:spLocks/>
          </p:cNvSpPr>
          <p:nvPr/>
        </p:nvSpPr>
        <p:spPr>
          <a:xfrm>
            <a:off x="8011257" y="3234731"/>
            <a:ext cx="3627559" cy="1920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200" dirty="0"/>
              <a:t>subsidies</a:t>
            </a:r>
            <a:br>
              <a:rPr lang="nl-NL" sz="2200" dirty="0"/>
            </a:br>
            <a:r>
              <a:rPr lang="nl-NL" sz="2200" dirty="0"/>
              <a:t>gem. regelingen</a:t>
            </a:r>
            <a:br>
              <a:rPr lang="nl-NL" sz="2200" dirty="0"/>
            </a:br>
            <a:r>
              <a:rPr lang="nl-NL" sz="2200" dirty="0"/>
              <a:t>fonds</a:t>
            </a:r>
            <a:br>
              <a:rPr lang="nl-NL" sz="2200" dirty="0"/>
            </a:br>
            <a:r>
              <a:rPr lang="nl-NL" sz="2200" dirty="0"/>
              <a:t>MRA</a:t>
            </a:r>
            <a:br>
              <a:rPr lang="nl-NL" sz="2200" dirty="0"/>
            </a:br>
            <a:r>
              <a:rPr lang="nl-NL" sz="2200" dirty="0"/>
              <a:t>IPO/VNG/UvW</a:t>
            </a:r>
            <a:br>
              <a:rPr lang="nl-NL" sz="2200" dirty="0"/>
            </a:br>
            <a:r>
              <a:rPr lang="nl-NL" sz="2200" dirty="0"/>
              <a:t>…..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2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53188-3086-9475-8B37-EDF3F3BD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Waar: </a:t>
            </a:r>
            <a:r>
              <a:rPr lang="nl-NL" dirty="0" err="1"/>
              <a:t>Quizzzzzz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89D0E8-45D6-07E5-040C-FF288C3B3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>
                <a:hlinkClick r:id="rId2"/>
              </a:rPr>
              <a:t>https://www.mentimeter.com/app/presentation/alfjxfuwyuzn14abm8mrq4rqwh4t27u1</a:t>
            </a:r>
            <a:r>
              <a:rPr lang="nl-NL"/>
              <a:t> </a:t>
            </a:r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1C53AF-D859-5321-A8C3-8DB8CDB3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079D4CA-CBC9-0166-CEC2-D0ABC704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11</a:t>
            </a:fld>
            <a:endParaRPr lang="LID4096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8A04BC-906C-DE3A-CB0B-BE8C6C2CCD83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– Wie – Wanneer – Waar </a:t>
            </a:r>
            <a:r>
              <a:rPr lang="nl-NL" sz="1400" dirty="0"/>
              <a:t>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108948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30D05-064A-5F0B-ADE2-3970B691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Waar: samenvatting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19C93E-EBDD-7724-EAD5-33ED6589E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EU 		=&gt; Rijk					</a:t>
            </a:r>
            <a:r>
              <a:rPr lang="nl-NL" sz="2400" dirty="0">
                <a:solidFill>
                  <a:srgbClr val="00743C"/>
                </a:solidFill>
              </a:rPr>
              <a:t>algemeen</a:t>
            </a:r>
          </a:p>
          <a:p>
            <a:r>
              <a:rPr lang="nl-NL" dirty="0"/>
              <a:t>Rijk 		=&gt; Provincie		provinciewet	</a:t>
            </a:r>
            <a:r>
              <a:rPr lang="nl-NL" sz="2400" dirty="0">
                <a:solidFill>
                  <a:srgbClr val="00743C"/>
                </a:solidFill>
              </a:rPr>
              <a:t>buitengebied droog</a:t>
            </a:r>
          </a:p>
          <a:p>
            <a:r>
              <a:rPr lang="nl-NL" dirty="0"/>
              <a:t>Rijk 		=&gt; Gemeente	gemeentewet	</a:t>
            </a:r>
            <a:r>
              <a:rPr lang="nl-NL" sz="2400" dirty="0">
                <a:solidFill>
                  <a:srgbClr val="00743C"/>
                </a:solidFill>
              </a:rPr>
              <a:t>binnen bebouwde kom </a:t>
            </a:r>
          </a:p>
          <a:p>
            <a:r>
              <a:rPr lang="nl-NL" dirty="0"/>
              <a:t>Rijk		=&gt; Waterschap	waterwet		</a:t>
            </a:r>
            <a:r>
              <a:rPr lang="nl-NL" sz="2400" dirty="0">
                <a:solidFill>
                  <a:srgbClr val="00743C"/>
                </a:solidFill>
              </a:rPr>
              <a:t>buitengebied nat</a:t>
            </a:r>
          </a:p>
          <a:p>
            <a:r>
              <a:rPr lang="nl-NL" dirty="0"/>
              <a:t>Provincie 	=&gt; Waterschap				</a:t>
            </a:r>
            <a:r>
              <a:rPr lang="nl-NL" sz="2400" dirty="0">
                <a:solidFill>
                  <a:srgbClr val="00743C"/>
                </a:solidFill>
              </a:rPr>
              <a:t>?</a:t>
            </a:r>
          </a:p>
          <a:p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1CB8DE-003E-7537-78DA-D19A6A14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A2F1DF-0FFA-5D96-8A2D-ECDC2AC7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12</a:t>
            </a:fld>
            <a:endParaRPr lang="LID4096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F599B71-5451-866F-1F4D-F4026FF6E4F9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– Wie – Wanneer – Waar </a:t>
            </a:r>
            <a:r>
              <a:rPr lang="nl-NL" sz="1400" dirty="0"/>
              <a:t>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410724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353C4-6AD4-64AF-1840-BEABFECB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Wat:	Buitengebied droog en nat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0AC3E4-E97A-BBB7-670D-63C4D0726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962" y="4511256"/>
            <a:ext cx="5790100" cy="184509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Voorbeeld	Tata</a:t>
            </a:r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5B8D40-EC4C-84FA-73F8-59519AF27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7C787A-EF55-AD90-6522-AE1CDAE1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13</a:t>
            </a:fld>
            <a:endParaRPr lang="LID4096" dirty="0"/>
          </a:p>
        </p:txBody>
      </p:sp>
      <p:pic>
        <p:nvPicPr>
          <p:cNvPr id="5122" name="Picture 2" descr="Lezersfoto Tata Steel Vraagt Alsnog En Vergunning Aan Voor Het Kunstduin  Bij Beeldenpark Een Zee Van Staal - Haarlems Weekblad | Nieuws uit de regio  Haarlem">
            <a:extLst>
              <a:ext uri="{FF2B5EF4-FFF2-40B4-BE49-F238E27FC236}">
                <a16:creationId xmlns:a16="http://schemas.microsoft.com/office/drawing/2014/main" id="{CC3C05FF-9749-7905-D1B2-C624A5367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2" y="2264670"/>
            <a:ext cx="6415088" cy="37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739BA46-279A-BF04-AEFA-81CF88A02173}"/>
              </a:ext>
            </a:extLst>
          </p:cNvPr>
          <p:cNvSpPr txBox="1">
            <a:spLocks/>
          </p:cNvSpPr>
          <p:nvPr/>
        </p:nvSpPr>
        <p:spPr>
          <a:xfrm>
            <a:off x="838200" y="2246585"/>
            <a:ext cx="3800475" cy="39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Voorbeeld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Kunstduin Tata Steel</a:t>
            </a:r>
          </a:p>
          <a:p>
            <a:pPr marL="0" indent="0">
              <a:buNone/>
            </a:pPr>
            <a:r>
              <a:rPr lang="nl-NL" dirty="0"/>
              <a:t>-&gt; </a:t>
            </a:r>
            <a:r>
              <a:rPr lang="nl-NL" dirty="0">
                <a:solidFill>
                  <a:srgbClr val="00B050"/>
                </a:solidFill>
              </a:rPr>
              <a:t>Natuurtoets</a:t>
            </a:r>
          </a:p>
          <a:p>
            <a:pPr marL="0" indent="0">
              <a:buNone/>
            </a:pPr>
            <a:r>
              <a:rPr lang="nl-NL" dirty="0"/>
              <a:t>-&gt; </a:t>
            </a:r>
            <a:r>
              <a:rPr lang="nl-NL" dirty="0">
                <a:solidFill>
                  <a:srgbClr val="00B050"/>
                </a:solidFill>
              </a:rPr>
              <a:t>Ruimtelijke Ordening</a:t>
            </a:r>
          </a:p>
          <a:p>
            <a:pPr marL="0" indent="0">
              <a:buNone/>
            </a:pPr>
            <a:r>
              <a:rPr lang="nl-NL" dirty="0"/>
              <a:t>-&gt; </a:t>
            </a:r>
            <a:r>
              <a:rPr lang="nl-NL" dirty="0">
                <a:solidFill>
                  <a:srgbClr val="00B050"/>
                </a:solidFill>
              </a:rPr>
              <a:t>Grondwater</a:t>
            </a:r>
          </a:p>
          <a:p>
            <a:pPr marL="0" indent="0">
              <a:buNone/>
            </a:pPr>
            <a:r>
              <a:rPr lang="nl-NL" dirty="0"/>
              <a:t>-&gt; </a:t>
            </a:r>
            <a:r>
              <a:rPr lang="nl-NL" dirty="0">
                <a:solidFill>
                  <a:srgbClr val="0070C0"/>
                </a:solidFill>
              </a:rPr>
              <a:t>Oppervlakte water</a:t>
            </a:r>
          </a:p>
          <a:p>
            <a:pPr marL="0" indent="0">
              <a:buNone/>
            </a:pPr>
            <a:r>
              <a:rPr lang="nl-NL" dirty="0"/>
              <a:t>-&gt; </a:t>
            </a:r>
            <a:r>
              <a:rPr lang="nl-NL" dirty="0">
                <a:solidFill>
                  <a:srgbClr val="00B050"/>
                </a:solidFill>
              </a:rPr>
              <a:t>Milieuvervuiling</a:t>
            </a:r>
            <a:endParaRPr lang="LID4096" dirty="0">
              <a:solidFill>
                <a:srgbClr val="00B05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8109BA1-3754-5AD1-F508-61C1C32335A2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– Wie – Wanneer – Waar – Wat </a:t>
            </a:r>
            <a:r>
              <a:rPr lang="nl-NL" sz="1400" dirty="0"/>
              <a:t>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248324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&amp;S komen niet uit de stemwijzer (DWDD, di, 01-03-11)">
            <a:extLst>
              <a:ext uri="{FF2B5EF4-FFF2-40B4-BE49-F238E27FC236}">
                <a16:creationId xmlns:a16="http://schemas.microsoft.com/office/drawing/2014/main" id="{EDBC6A12-2479-0ABD-1AE4-1C2F9D62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29" y="677774"/>
            <a:ext cx="44577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1EE099-3131-3DAC-A7B8-9D0D908D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Wat: Provincie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6FF19-7CCF-5F51-A1DA-88B898B70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585"/>
            <a:ext cx="2996682" cy="3930377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Commissies =&gt; PS</a:t>
            </a:r>
          </a:p>
          <a:p>
            <a:pPr lvl="1"/>
            <a:r>
              <a:rPr lang="nl-NL" dirty="0"/>
              <a:t>Natuur</a:t>
            </a:r>
          </a:p>
          <a:p>
            <a:pPr lvl="1"/>
            <a:r>
              <a:rPr lang="nl-NL" dirty="0"/>
              <a:t>Landbouw</a:t>
            </a:r>
          </a:p>
          <a:p>
            <a:pPr lvl="1"/>
            <a:r>
              <a:rPr lang="nl-NL" dirty="0"/>
              <a:t>Gezondheid</a:t>
            </a:r>
          </a:p>
          <a:p>
            <a:pPr lvl="1"/>
            <a:r>
              <a:rPr lang="nl-NL" dirty="0"/>
              <a:t>Wonen</a:t>
            </a:r>
          </a:p>
          <a:p>
            <a:pPr lvl="1"/>
            <a:r>
              <a:rPr lang="nl-NL" dirty="0"/>
              <a:t>Klimaat</a:t>
            </a:r>
          </a:p>
          <a:p>
            <a:pPr lvl="1"/>
            <a:r>
              <a:rPr lang="nl-NL" dirty="0"/>
              <a:t>Economie</a:t>
            </a:r>
          </a:p>
          <a:p>
            <a:pPr lvl="1"/>
            <a:r>
              <a:rPr lang="nl-NL" dirty="0"/>
              <a:t>Bestuur</a:t>
            </a:r>
          </a:p>
          <a:p>
            <a:pPr lvl="1"/>
            <a:r>
              <a:rPr lang="nl-NL" dirty="0"/>
              <a:t>Mobiliteit</a:t>
            </a:r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D78C46-7595-995F-BE22-808656C8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586AFB-1D3C-A4A8-6B26-3A1E2B60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14</a:t>
            </a:fld>
            <a:endParaRPr lang="LID4096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7DE8589-C171-0384-41F4-3803751831CC}"/>
              </a:ext>
            </a:extLst>
          </p:cNvPr>
          <p:cNvSpPr txBox="1">
            <a:spLocks/>
          </p:cNvSpPr>
          <p:nvPr/>
        </p:nvSpPr>
        <p:spPr>
          <a:xfrm>
            <a:off x="3743130" y="2246584"/>
            <a:ext cx="6184641" cy="39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Natuur Netwerk Nederland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Beheer en Schade bestrijding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Luchtkwaliteit (vergunningen)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Afspraken met gemeentes waar bouwen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Windmolens en zonneparken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Bedrijventerreinen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Gemeentes controleren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Streekbus en provinciale wegen</a:t>
            </a:r>
            <a:endParaRPr lang="LID4096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51EDC2F-43EC-3F5F-8DAC-96A7E6E3A6FA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– Wie – Wanneer – Waar – Wat </a:t>
            </a:r>
            <a:r>
              <a:rPr lang="nl-NL" sz="1400" dirty="0"/>
              <a:t>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10029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4B041-2BE0-23E4-8A13-7F0E7319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Wat: Waterschap</a:t>
            </a:r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3FC7F-2484-7ED1-E8B6-6765C154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01E029-B2BC-A63C-61A6-03F859AA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15</a:t>
            </a:fld>
            <a:endParaRPr lang="LID4096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5F8583A4-0360-FC59-3DBA-2EE58E054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585"/>
            <a:ext cx="2996682" cy="3930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Commissies =&gt; CHI</a:t>
            </a:r>
          </a:p>
          <a:p>
            <a:pPr lvl="1"/>
            <a:r>
              <a:rPr lang="nl-NL" dirty="0"/>
              <a:t>Dijken</a:t>
            </a:r>
          </a:p>
          <a:p>
            <a:pPr lvl="1"/>
            <a:r>
              <a:rPr lang="nl-NL" dirty="0"/>
              <a:t>Voldoende Water</a:t>
            </a:r>
          </a:p>
          <a:p>
            <a:pPr lvl="1"/>
            <a:r>
              <a:rPr lang="nl-NL" dirty="0"/>
              <a:t>Schoon Water</a:t>
            </a:r>
          </a:p>
          <a:p>
            <a:pPr lvl="1"/>
            <a:r>
              <a:rPr lang="nl-NL" dirty="0"/>
              <a:t>(wegen)</a:t>
            </a:r>
          </a:p>
          <a:p>
            <a:pPr lvl="1"/>
            <a:r>
              <a:rPr lang="nl-NL" dirty="0"/>
              <a:t>Bestuur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6BC7293-C178-7CD0-EA0D-1F34BED5208B}"/>
              </a:ext>
            </a:extLst>
          </p:cNvPr>
          <p:cNvSpPr txBox="1">
            <a:spLocks/>
          </p:cNvSpPr>
          <p:nvPr/>
        </p:nvSpPr>
        <p:spPr>
          <a:xfrm>
            <a:off x="3743130" y="2246584"/>
            <a:ext cx="6184641" cy="39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Dijken beheren 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Water vasthouden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Waterstanden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Watergebruik 	(bijv. datacenters)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Waterverdeling 	(verdringingsreeks)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Waterzuivering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Grond gebruik 	(zonne-energie)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/>
              <a:t>Uitspoelen van gif en mest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DB59B3-8764-4F83-C5B9-07A91B728BD8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– Wie – Wanneer – Waar – Wat </a:t>
            </a:r>
            <a:r>
              <a:rPr lang="nl-NL" sz="1400" dirty="0"/>
              <a:t>– Waarom – Hoe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0B7BE6D-415C-D306-8C30-127AB77B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855" y="681038"/>
            <a:ext cx="4506190" cy="282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46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&amp;S analyseren de campagnes (NRC, za, 06-06-09)">
            <a:extLst>
              <a:ext uri="{FF2B5EF4-FFF2-40B4-BE49-F238E27FC236}">
                <a16:creationId xmlns:a16="http://schemas.microsoft.com/office/drawing/2014/main" id="{38D30276-906E-E941-BFC6-A08FEE93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99" y="663356"/>
            <a:ext cx="44577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7F8750-BE5A-D380-5796-25E02A0E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</a:t>
            </a:r>
            <a:r>
              <a:rPr lang="nl-NL" sz="2000" dirty="0"/>
              <a:t>(meedoen met verkiezingen)</a:t>
            </a:r>
            <a:endParaRPr lang="LID4096" sz="2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7E582-C940-EF3F-BC09-969E3CFF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Eerste Kamer</a:t>
            </a:r>
          </a:p>
          <a:p>
            <a:r>
              <a:rPr lang="nl-NL" dirty="0"/>
              <a:t>Uitvoering		(bijv. Prov. moet OV aanbieden)</a:t>
            </a:r>
          </a:p>
          <a:p>
            <a:r>
              <a:rPr lang="nl-NL" dirty="0"/>
              <a:t>Omgevingswet	(centraal dat moet, decentraal dat kan)</a:t>
            </a:r>
          </a:p>
          <a:p>
            <a:r>
              <a:rPr lang="nl-NL" dirty="0"/>
              <a:t>Samenwerking	(bijv. natuur, bossenstrategie, stikstof)</a:t>
            </a:r>
          </a:p>
          <a:p>
            <a:r>
              <a:rPr lang="nl-NL" dirty="0"/>
              <a:t>Lobby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7F29E0-A434-F764-667F-9B70061C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53A755-5637-B74E-CD1B-0E6E2CC9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16</a:t>
            </a:fld>
            <a:endParaRPr lang="LID4096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E04ED2E-E4BA-4814-38D2-2D73171C52A1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– Wie – Wanneer – Waar – Wat – Waarom </a:t>
            </a:r>
            <a:r>
              <a:rPr lang="nl-NL" sz="1400" dirty="0"/>
              <a:t>– Hoe</a:t>
            </a:r>
          </a:p>
        </p:txBody>
      </p:sp>
    </p:spTree>
    <p:extLst>
      <p:ext uri="{BB962C8B-B14F-4D97-AF65-F5344CB8AC3E}">
        <p14:creationId xmlns:p14="http://schemas.microsoft.com/office/powerpoint/2010/main" val="3754292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57409-19D9-B7FA-2F0D-D4309DBD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82F18E-A01A-76F4-F556-1BD1AB0B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2EB5C4-CA30-FB66-6FF4-ACE341C7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17</a:t>
            </a:fld>
            <a:endParaRPr lang="LID4096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FDD1829-B5B5-C6A2-1075-4AAC78A1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3823">
            <a:off x="5994696" y="186883"/>
            <a:ext cx="6322584" cy="4519076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F9A9B43-923D-DA99-1D92-7E926CD51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035626">
            <a:off x="34637" y="1004399"/>
            <a:ext cx="5852622" cy="3930650"/>
          </a:xfrm>
        </p:spPr>
      </p:pic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E8122157-0429-CAF2-14CC-708D56434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4894723"/>
            <a:ext cx="12192000" cy="1644189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D64819A-C24D-EDB9-3FC6-82A23DF6C75F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Wie – Wanneer – Waar – Wat – </a:t>
            </a:r>
            <a:r>
              <a:rPr lang="nl-NL" sz="1400" dirty="0" err="1"/>
              <a:t>Waarm</a:t>
            </a:r>
            <a:r>
              <a:rPr lang="nl-NL" sz="1400" dirty="0"/>
              <a:t> – Hoe</a:t>
            </a:r>
          </a:p>
        </p:txBody>
      </p:sp>
    </p:spTree>
    <p:extLst>
      <p:ext uri="{BB962C8B-B14F-4D97-AF65-F5344CB8AC3E}">
        <p14:creationId xmlns:p14="http://schemas.microsoft.com/office/powerpoint/2010/main" val="93870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812BE-A5D9-D4A7-EF67-8C9C4D04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48DDF4-F803-37DD-D2FD-DE6140F7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En dan </a:t>
            </a:r>
          </a:p>
          <a:p>
            <a:pPr marL="0" indent="0">
              <a:buNone/>
            </a:pPr>
            <a:r>
              <a:rPr lang="nl-NL" dirty="0"/>
              <a:t>ben je gekozen…..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https://www.youtube.com/watch?v=A4cR3YRcgSM</a:t>
            </a:r>
            <a:r>
              <a:rPr lang="nl-NL" dirty="0"/>
              <a:t> </a:t>
            </a:r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7364C-0F54-E3D1-8562-13C8C615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0CF32F-9A37-EC60-62D9-604AAD1B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18</a:t>
            </a:fld>
            <a:endParaRPr lang="LID4096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7BD1B1-846A-6864-77C1-69EA32B07F7E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Wie – Wanneer – Waar 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366854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arom is staan op een Legoblokje zo pijnlijk">
            <a:extLst>
              <a:ext uri="{FF2B5EF4-FFF2-40B4-BE49-F238E27FC236}">
                <a16:creationId xmlns:a16="http://schemas.microsoft.com/office/drawing/2014/main" id="{1F1DE203-1350-B30F-654D-0BB089F8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639503"/>
            <a:ext cx="5662613" cy="416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143978-8A50-9132-5F9A-81AE5F9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Hue</a:t>
            </a:r>
            <a:r>
              <a:rPr lang="nl-NL" dirty="0"/>
              <a:t>?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1951DC-F265-9741-AE5B-CA74703BC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introductie in wat de Provincie en het Waterschap eigenlijk doet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90EE7E-F999-E720-254B-985E6498D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6A6520A-2F5F-D24E-677B-768065242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2</a:t>
            </a:fld>
            <a:endParaRPr lang="LID4096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79B77C59-9CA4-B50E-42B6-94C7C174C0A3}"/>
              </a:ext>
            </a:extLst>
          </p:cNvPr>
          <p:cNvSpPr txBox="1">
            <a:spLocks/>
          </p:cNvSpPr>
          <p:nvPr/>
        </p:nvSpPr>
        <p:spPr>
          <a:xfrm>
            <a:off x="842962" y="2989263"/>
            <a:ext cx="10515600" cy="3367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800" b="1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Wereld:		Je hebt recht op onderwijs (</a:t>
            </a:r>
            <a:r>
              <a:rPr lang="nl-NL" sz="14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Universele Verklaring van de Rechten van de Mens</a:t>
            </a:r>
            <a:r>
              <a:rPr lang="nl-NL" sz="18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EU:		Europese onderwijsruimte (EEA)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Rijk:		Grondwet + bijv. Wet op het primair onderwijs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Gemeente:	bijv. Verordening huisvesting onderwijs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800" i="1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https://www.mentimeter.com/app/presentation/alfjxfuwyuzn14abm8mrq4rqwh4t27u1</a:t>
            </a:r>
            <a:r>
              <a:rPr lang="nl-NL" sz="1800" i="1" dirty="0"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1800" i="1" dirty="0">
              <a:latin typeface="Verdan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1800" i="1" dirty="0">
              <a:latin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ID4096" i="1" dirty="0"/>
          </a:p>
        </p:txBody>
      </p:sp>
    </p:spTree>
    <p:extLst>
      <p:ext uri="{BB962C8B-B14F-4D97-AF65-F5344CB8AC3E}">
        <p14:creationId xmlns:p14="http://schemas.microsoft.com/office/powerpoint/2010/main" val="10619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467D9-C8EA-48A4-7D28-051EB009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5W2H methode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E8164-64BB-B933-31A5-311A1CB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✔</a:t>
            </a:r>
            <a:r>
              <a:rPr lang="nl-NL" dirty="0" err="1"/>
              <a:t>Hue</a:t>
            </a:r>
            <a:r>
              <a:rPr lang="nl-NL" dirty="0"/>
              <a:t>?</a:t>
            </a:r>
          </a:p>
          <a:p>
            <a:r>
              <a:rPr lang="nl-NL" dirty="0"/>
              <a:t> Wie</a:t>
            </a:r>
          </a:p>
          <a:p>
            <a:r>
              <a:rPr lang="nl-NL" dirty="0"/>
              <a:t> Wanneer</a:t>
            </a:r>
          </a:p>
          <a:p>
            <a:r>
              <a:rPr lang="nl-NL" dirty="0"/>
              <a:t> Waar</a:t>
            </a:r>
          </a:p>
          <a:p>
            <a:r>
              <a:rPr lang="nl-NL" dirty="0"/>
              <a:t> Wat</a:t>
            </a:r>
          </a:p>
          <a:p>
            <a:r>
              <a:rPr lang="nl-NL" dirty="0"/>
              <a:t> Waarom</a:t>
            </a:r>
          </a:p>
          <a:p>
            <a:r>
              <a:rPr lang="nl-NL" dirty="0"/>
              <a:t> Hoe</a:t>
            </a:r>
          </a:p>
          <a:p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3E2B6-8E37-2281-7DBC-E614B2BF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6DCC6C-BEC2-BA1C-84C3-3EABED89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3</a:t>
            </a:fld>
            <a:endParaRPr lang="LID4096" dirty="0"/>
          </a:p>
        </p:txBody>
      </p:sp>
      <p:pic>
        <p:nvPicPr>
          <p:cNvPr id="2050" name="Picture 2" descr="5W1H Images – Browse 269 Stock Photos, Vectors, and Video | Adobe Stock">
            <a:extLst>
              <a:ext uri="{FF2B5EF4-FFF2-40B4-BE49-F238E27FC236}">
                <a16:creationId xmlns:a16="http://schemas.microsoft.com/office/drawing/2014/main" id="{42DFF5E3-03BD-34C7-E31D-AF3E89AB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246585"/>
            <a:ext cx="45529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12F8CF7-3D37-B782-9AA5-F944EA2F8092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Wie – Wanneer – Waar 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178338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63D7A-F36A-92DE-C7F6-229B9EC1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4BD98-3F60-CD88-D1D8-00313A12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585"/>
            <a:ext cx="3038911" cy="3930377"/>
          </a:xfrm>
        </p:spPr>
        <p:txBody>
          <a:bodyPr>
            <a:normAutofit fontScale="85000" lnSpcReduction="20000"/>
          </a:bodyPr>
          <a:lstStyle/>
          <a:p>
            <a:r>
              <a:rPr lang="nl-NL" sz="1700" dirty="0"/>
              <a:t>(ruimteverdrag) </a:t>
            </a:r>
            <a:r>
              <a:rPr lang="nl-NL" sz="1700" dirty="0">
                <a:hlinkClick r:id="rId3"/>
              </a:rPr>
              <a:t>https://www.youtube.com/watch?v=mndA5hfhuYg&amp;t=34</a:t>
            </a:r>
            <a:endParaRPr lang="nl-NL" sz="1700" dirty="0"/>
          </a:p>
          <a:p>
            <a:r>
              <a:rPr lang="nl-NL" dirty="0"/>
              <a:t>United Nations</a:t>
            </a:r>
          </a:p>
          <a:p>
            <a:r>
              <a:rPr lang="nl-NL" dirty="0">
                <a:solidFill>
                  <a:srgbClr val="7030A0"/>
                </a:solidFill>
              </a:rPr>
              <a:t>Europese Unie</a:t>
            </a:r>
          </a:p>
          <a:p>
            <a:r>
              <a:rPr lang="nl-NL" dirty="0"/>
              <a:t>Eerste Kamer</a:t>
            </a:r>
          </a:p>
          <a:p>
            <a:r>
              <a:rPr lang="nl-NL" dirty="0">
                <a:solidFill>
                  <a:srgbClr val="7030A0"/>
                </a:solidFill>
              </a:rPr>
              <a:t>Tweede Kamer</a:t>
            </a:r>
          </a:p>
          <a:p>
            <a:r>
              <a:rPr lang="nl-NL" dirty="0">
                <a:solidFill>
                  <a:srgbClr val="7030A0"/>
                </a:solidFill>
              </a:rPr>
              <a:t>Provincies</a:t>
            </a:r>
          </a:p>
          <a:p>
            <a:r>
              <a:rPr lang="nl-NL" dirty="0">
                <a:solidFill>
                  <a:srgbClr val="7030A0"/>
                </a:solidFill>
              </a:rPr>
              <a:t>Waterschappen</a:t>
            </a:r>
          </a:p>
          <a:p>
            <a:r>
              <a:rPr lang="nl-NL" dirty="0">
                <a:solidFill>
                  <a:srgbClr val="7030A0"/>
                </a:solidFill>
              </a:rPr>
              <a:t>Gemeenten</a:t>
            </a:r>
          </a:p>
          <a:p>
            <a:r>
              <a:rPr lang="nl-NL" dirty="0">
                <a:solidFill>
                  <a:srgbClr val="7030A0"/>
                </a:solidFill>
              </a:rPr>
              <a:t>(</a:t>
            </a:r>
            <a:r>
              <a:rPr lang="nl-NL" dirty="0" err="1">
                <a:solidFill>
                  <a:srgbClr val="7030A0"/>
                </a:solidFill>
              </a:rPr>
              <a:t>Stadsdeelcie</a:t>
            </a:r>
            <a:r>
              <a:rPr lang="nl-NL" dirty="0">
                <a:solidFill>
                  <a:srgbClr val="7030A0"/>
                </a:solidFill>
              </a:rPr>
              <a:t>)</a:t>
            </a:r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C542BF-F079-077F-4806-795F41DB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47743E-FFE8-BE34-08E3-417CB443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4</a:t>
            </a:fld>
            <a:endParaRPr lang="LID4096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4C98CC9-1178-3855-F147-18197F91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012" y="995793"/>
            <a:ext cx="9353006" cy="527086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0D13C56-A83E-8FC5-58A7-A2337DD08370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</a:t>
            </a:r>
            <a:r>
              <a:rPr lang="nl-NL" sz="1400" dirty="0">
                <a:solidFill>
                  <a:srgbClr val="00743C"/>
                </a:solidFill>
              </a:rPr>
              <a:t>Wie</a:t>
            </a:r>
            <a:r>
              <a:rPr lang="nl-NL" sz="1400" dirty="0"/>
              <a:t> – Wanneer – Waar 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496413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07FE0-CEF2-4625-D0CE-FEA4ED9F4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B3ECCB-BB79-5E79-41ED-EB834B853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EU		Rijk		Provincie	Gemeente		Waterschap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b="1" dirty="0"/>
              <a:t>Kaders &amp; controle </a:t>
            </a:r>
            <a:br>
              <a:rPr lang="nl-NL" dirty="0"/>
            </a:br>
            <a:r>
              <a:rPr lang="nl-NL" dirty="0">
                <a:solidFill>
                  <a:srgbClr val="7030A0"/>
                </a:solidFill>
              </a:rPr>
              <a:t>Euro. Par.	TK / EK	PS		</a:t>
            </a:r>
            <a:r>
              <a:rPr lang="nl-NL" dirty="0" err="1">
                <a:solidFill>
                  <a:srgbClr val="7030A0"/>
                </a:solidFill>
              </a:rPr>
              <a:t>Gem.raad</a:t>
            </a:r>
            <a:r>
              <a:rPr lang="nl-NL" dirty="0">
                <a:solidFill>
                  <a:srgbClr val="7030A0"/>
                </a:solidFill>
              </a:rPr>
              <a:t>		AB (CHI)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Dagelijks bestuur</a:t>
            </a:r>
            <a:endParaRPr lang="LID4096" b="1" dirty="0"/>
          </a:p>
          <a:p>
            <a:pPr marL="0" indent="0">
              <a:buNone/>
            </a:pPr>
            <a:r>
              <a:rPr lang="nl-NL" dirty="0" err="1"/>
              <a:t>Eur</a:t>
            </a:r>
            <a:r>
              <a:rPr lang="nl-NL" dirty="0"/>
              <a:t>. Cie.	Kabinet	GS		B&amp;W			</a:t>
            </a:r>
            <a:r>
              <a:rPr lang="nl-NL" dirty="0">
                <a:solidFill>
                  <a:srgbClr val="7030A0"/>
                </a:solidFill>
              </a:rPr>
              <a:t>DB</a:t>
            </a:r>
            <a:r>
              <a:rPr lang="nl-NL" dirty="0"/>
              <a:t> 				ministers	</a:t>
            </a:r>
            <a:r>
              <a:rPr lang="nl-NL" dirty="0" err="1"/>
              <a:t>gedep</a:t>
            </a:r>
            <a:r>
              <a:rPr lang="nl-NL" dirty="0"/>
              <a:t>.	wethouder		(D&amp;H)</a:t>
            </a:r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F71BDC-CE1E-7709-BF52-B4D71B8A7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1B3992-4688-C11C-10CD-56221D28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5</a:t>
            </a:fld>
            <a:endParaRPr lang="LID4096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4EB710E-2230-3EB9-4131-49D944BE0A98}"/>
              </a:ext>
            </a:extLst>
          </p:cNvPr>
          <p:cNvSpPr/>
          <p:nvPr/>
        </p:nvSpPr>
        <p:spPr>
          <a:xfrm>
            <a:off x="9069355" y="3275045"/>
            <a:ext cx="1884784" cy="249127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5B63A8F9-0D25-98B7-F513-B8D721906517}"/>
              </a:ext>
            </a:extLst>
          </p:cNvPr>
          <p:cNvCxnSpPr>
            <a:cxnSpLocks/>
          </p:cNvCxnSpPr>
          <p:nvPr/>
        </p:nvCxnSpPr>
        <p:spPr>
          <a:xfrm>
            <a:off x="923731" y="4086808"/>
            <a:ext cx="10030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41B3BFB-4D17-BB94-DBA7-8E96543E22F1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</a:t>
            </a:r>
            <a:r>
              <a:rPr lang="nl-NL" sz="1400" dirty="0">
                <a:solidFill>
                  <a:srgbClr val="00743C"/>
                </a:solidFill>
              </a:rPr>
              <a:t>Wie</a:t>
            </a:r>
            <a:r>
              <a:rPr lang="nl-NL" sz="1400" dirty="0"/>
              <a:t> – Wanneer – Waar 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20788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1DBF-CAC7-C8EA-A175-5EBFEBB5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Wie: samenvatting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80B6D5-7407-8D41-68DE-BE207583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Volksvertegenwoordigers 	=&gt; kaders en controleren</a:t>
            </a:r>
          </a:p>
          <a:p>
            <a:r>
              <a:rPr lang="nl-NL" dirty="0"/>
              <a:t>Dagelijks bestuur 		=&gt; uitvoering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a. Kader 	=&gt; iets te eten				motie</a:t>
            </a:r>
          </a:p>
          <a:p>
            <a:pPr marL="0" indent="0">
              <a:buNone/>
            </a:pPr>
            <a:r>
              <a:rPr lang="nl-NL" dirty="0"/>
              <a:t>b. DB		=&gt; iets met tarwe voor € 3,-		kaderbrief</a:t>
            </a:r>
          </a:p>
          <a:p>
            <a:pPr marL="0" indent="0">
              <a:buNone/>
            </a:pPr>
            <a:r>
              <a:rPr lang="nl-NL" dirty="0"/>
              <a:t>c. Kader	=&gt; Budget €3,- voor eten			begroting</a:t>
            </a:r>
          </a:p>
          <a:p>
            <a:pPr marL="0" indent="0">
              <a:buNone/>
            </a:pPr>
            <a:r>
              <a:rPr lang="nl-NL" dirty="0"/>
              <a:t>d. DB		=&gt; halfje wit €2,50				uitvoeringsnota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e. Kader	=&gt; wit brood is geen eten =&gt; motie van afkeuring</a:t>
            </a:r>
          </a:p>
          <a:p>
            <a:pPr marL="0" indent="0">
              <a:buNone/>
            </a:pPr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5940EB-4021-2EC7-4A8A-2DCC5C39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947463-694D-1EEF-340F-437D8B70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6</a:t>
            </a:fld>
            <a:endParaRPr lang="LID4096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234319-9095-5AA8-8147-AF2AF03DF9D0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</a:t>
            </a:r>
            <a:r>
              <a:rPr lang="nl-NL" sz="1400" dirty="0">
                <a:solidFill>
                  <a:srgbClr val="00743C"/>
                </a:solidFill>
              </a:rPr>
              <a:t>Wie</a:t>
            </a:r>
            <a:r>
              <a:rPr lang="nl-NL" sz="1400" dirty="0"/>
              <a:t> – Wanneer – Waar 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93476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6E855-BC4B-4175-0FF8-FC10BA8B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BC5AD-A316-76D3-F079-80684C73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585"/>
            <a:ext cx="4059115" cy="3930377"/>
          </a:xfrm>
        </p:spPr>
        <p:txBody>
          <a:bodyPr/>
          <a:lstStyle/>
          <a:p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8448B6-CB78-5735-0EBD-B916CFD0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032E9CA-532C-1B54-4F9E-C2298CCD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7</a:t>
            </a:fld>
            <a:endParaRPr lang="LID4096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910FC7D-18DF-D5AC-CD55-C3BA2661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284" y="420111"/>
            <a:ext cx="5873262" cy="630136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1D614F-6A8E-6E30-452B-06D6591EB7CE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</a:t>
            </a:r>
            <a:r>
              <a:rPr lang="nl-NL" sz="1400" dirty="0">
                <a:solidFill>
                  <a:srgbClr val="00743C"/>
                </a:solidFill>
              </a:rPr>
              <a:t>Wie</a:t>
            </a:r>
            <a:r>
              <a:rPr lang="nl-NL" sz="1400" dirty="0"/>
              <a:t> – </a:t>
            </a:r>
            <a:r>
              <a:rPr lang="nl-NL" sz="1400" dirty="0">
                <a:solidFill>
                  <a:srgbClr val="00743C"/>
                </a:solidFill>
              </a:rPr>
              <a:t>Wanneer</a:t>
            </a:r>
            <a:r>
              <a:rPr lang="nl-NL" sz="1400" dirty="0"/>
              <a:t> – Waar 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37427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332D21-6426-942C-1FC6-0D58B65FA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748"/>
            <a:ext cx="12192000" cy="57805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FF1DBF-CAC7-C8EA-A175-5EBFEBB5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519" y="-151305"/>
            <a:ext cx="10515600" cy="1150884"/>
          </a:xfrm>
        </p:spPr>
        <p:txBody>
          <a:bodyPr/>
          <a:lstStyle/>
          <a:p>
            <a:r>
              <a:rPr lang="nl-NL" dirty="0"/>
              <a:t>Die andere Wanneer</a:t>
            </a:r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5940EB-4021-2EC7-4A8A-2DCC5C39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947463-694D-1EEF-340F-437D8B70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8</a:t>
            </a:fld>
            <a:endParaRPr lang="LID4096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234319-9095-5AA8-8147-AF2AF03DF9D0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</a:t>
            </a:r>
            <a:r>
              <a:rPr lang="nl-NL" sz="1400" dirty="0">
                <a:solidFill>
                  <a:srgbClr val="00743C"/>
                </a:solidFill>
              </a:rPr>
              <a:t>Wie</a:t>
            </a:r>
            <a:r>
              <a:rPr lang="nl-NL" sz="1400" dirty="0"/>
              <a:t> – </a:t>
            </a:r>
            <a:r>
              <a:rPr lang="nl-NL" sz="1400" dirty="0">
                <a:solidFill>
                  <a:srgbClr val="00743C"/>
                </a:solidFill>
              </a:rPr>
              <a:t>Wanneer</a:t>
            </a:r>
            <a:r>
              <a:rPr lang="nl-NL" sz="1400" dirty="0"/>
              <a:t> – Waar – Wat – Waarom – Hoe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227D462-7C85-CE3C-4EEE-48F6E75BA898}"/>
              </a:ext>
            </a:extLst>
          </p:cNvPr>
          <p:cNvSpPr txBox="1"/>
          <p:nvPr/>
        </p:nvSpPr>
        <p:spPr>
          <a:xfrm>
            <a:off x="1771453" y="5687989"/>
            <a:ext cx="13111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Motie Eten</a:t>
            </a:r>
            <a:endParaRPr lang="LID4096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0897C5A-5D1F-312D-5E15-93A14F29B117}"/>
              </a:ext>
            </a:extLst>
          </p:cNvPr>
          <p:cNvSpPr txBox="1"/>
          <p:nvPr/>
        </p:nvSpPr>
        <p:spPr>
          <a:xfrm>
            <a:off x="3476532" y="4250773"/>
            <a:ext cx="13111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(Visie eten)</a:t>
            </a:r>
            <a:endParaRPr lang="LID4096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419D2DE-9659-D34C-41AD-05931DAEFE6F}"/>
              </a:ext>
            </a:extLst>
          </p:cNvPr>
          <p:cNvSpPr txBox="1"/>
          <p:nvPr/>
        </p:nvSpPr>
        <p:spPr>
          <a:xfrm>
            <a:off x="5823492" y="4207824"/>
            <a:ext cx="13111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Tarwe €3</a:t>
            </a:r>
            <a:endParaRPr lang="LID4096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279AD1A-211E-3987-72D8-16876F9640FD}"/>
              </a:ext>
            </a:extLst>
          </p:cNvPr>
          <p:cNvSpPr txBox="1"/>
          <p:nvPr/>
        </p:nvSpPr>
        <p:spPr>
          <a:xfrm>
            <a:off x="5823492" y="5687989"/>
            <a:ext cx="13111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Budget €3</a:t>
            </a:r>
            <a:endParaRPr lang="LID4096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5F8FA60-C05D-B6C2-4D2D-B32FB8B0A3BF}"/>
              </a:ext>
            </a:extLst>
          </p:cNvPr>
          <p:cNvSpPr txBox="1"/>
          <p:nvPr/>
        </p:nvSpPr>
        <p:spPr>
          <a:xfrm>
            <a:off x="7384422" y="5201445"/>
            <a:ext cx="13111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Wit brood</a:t>
            </a:r>
            <a:endParaRPr lang="LID4096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E68A716-920E-2C05-0683-6DF258114D51}"/>
              </a:ext>
            </a:extLst>
          </p:cNvPr>
          <p:cNvSpPr txBox="1"/>
          <p:nvPr/>
        </p:nvSpPr>
        <p:spPr>
          <a:xfrm>
            <a:off x="7384422" y="5675278"/>
            <a:ext cx="131111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Afkeuring</a:t>
            </a:r>
            <a:endParaRPr lang="LID4096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0939CD0-B75C-C334-226C-4D306A2FAE73}"/>
              </a:ext>
            </a:extLst>
          </p:cNvPr>
          <p:cNvSpPr txBox="1"/>
          <p:nvPr/>
        </p:nvSpPr>
        <p:spPr>
          <a:xfrm>
            <a:off x="7203405" y="3640880"/>
            <a:ext cx="158314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 err="1"/>
              <a:t>uitvoerings</a:t>
            </a:r>
            <a:r>
              <a:rPr lang="nl-NL" dirty="0"/>
              <a:t> agenda brood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445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467D9-C8EA-48A4-7D28-051EB009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5W2H methode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E8164-64BB-B933-31A5-311A1CB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✅ </a:t>
            </a:r>
            <a:r>
              <a:rPr lang="nl-NL" dirty="0" err="1"/>
              <a:t>Hue</a:t>
            </a:r>
            <a:r>
              <a:rPr lang="nl-NL" dirty="0"/>
              <a:t>?		</a:t>
            </a:r>
          </a:p>
          <a:p>
            <a:pPr marL="0" indent="0">
              <a:buNone/>
            </a:pPr>
            <a:r>
              <a:rPr lang="nl-NL" dirty="0"/>
              <a:t>✅ Wie		</a:t>
            </a:r>
          </a:p>
          <a:p>
            <a:pPr marL="0" indent="0">
              <a:buNone/>
            </a:pPr>
            <a:r>
              <a:rPr lang="nl-NL" dirty="0"/>
              <a:t>✅ Wanneer</a:t>
            </a:r>
          </a:p>
          <a:p>
            <a:pPr marL="0" indent="0">
              <a:buNone/>
            </a:pPr>
            <a:r>
              <a:rPr lang="nl-NL" dirty="0"/>
              <a:t>➡   Waar (weer terug naar plaats)</a:t>
            </a:r>
          </a:p>
          <a:p>
            <a:pPr marL="0" indent="0">
              <a:buNone/>
            </a:pPr>
            <a:r>
              <a:rPr lang="nl-NL" dirty="0"/>
              <a:t>       Wat</a:t>
            </a:r>
          </a:p>
          <a:p>
            <a:pPr marL="0" indent="0">
              <a:buNone/>
            </a:pPr>
            <a:r>
              <a:rPr lang="nl-NL" dirty="0"/>
              <a:t>       Waarom</a:t>
            </a:r>
          </a:p>
          <a:p>
            <a:pPr marL="0" indent="0">
              <a:buNone/>
            </a:pPr>
            <a:r>
              <a:rPr lang="nl-NL" dirty="0"/>
              <a:t>       Hoe</a:t>
            </a:r>
          </a:p>
          <a:p>
            <a:endParaRPr lang="LID4096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3E2B6-8E37-2281-7DBC-E614B2BF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A7C-56A6-4CF3-A078-7E38BAB3E8B6}" type="datetime4">
              <a:rPr lang="LID4096" smtClean="0"/>
              <a:t>07 January 2023</a:t>
            </a:fld>
            <a:endParaRPr lang="LID4096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6DCC6C-BEC2-BA1C-84C3-3EABED89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6583-9B0D-4F82-AB12-7939A51E4487}" type="slidenum">
              <a:rPr lang="LID4096" smtClean="0"/>
              <a:t>9</a:t>
            </a:fld>
            <a:endParaRPr lang="LID4096" dirty="0"/>
          </a:p>
        </p:txBody>
      </p:sp>
      <p:pic>
        <p:nvPicPr>
          <p:cNvPr id="2050" name="Picture 2" descr="5W1H Images – Browse 269 Stock Photos, Vectors, and Video | Adobe Stock">
            <a:extLst>
              <a:ext uri="{FF2B5EF4-FFF2-40B4-BE49-F238E27FC236}">
                <a16:creationId xmlns:a16="http://schemas.microsoft.com/office/drawing/2014/main" id="{42DFF5E3-03BD-34C7-E31D-AF3E89AB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52" y="2246585"/>
            <a:ext cx="45529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E7CA7C7-9ED9-8D9B-DF4B-5944322B6463}"/>
              </a:ext>
            </a:extLst>
          </p:cNvPr>
          <p:cNvSpPr txBox="1"/>
          <p:nvPr/>
        </p:nvSpPr>
        <p:spPr>
          <a:xfrm>
            <a:off x="7089742" y="176191"/>
            <a:ext cx="426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1400" dirty="0" err="1">
                <a:solidFill>
                  <a:srgbClr val="00743C"/>
                </a:solidFill>
              </a:rPr>
              <a:t>Hue</a:t>
            </a:r>
            <a:r>
              <a:rPr lang="nl-NL" sz="1400" dirty="0">
                <a:solidFill>
                  <a:srgbClr val="00743C"/>
                </a:solidFill>
              </a:rPr>
              <a:t>? </a:t>
            </a:r>
            <a:r>
              <a:rPr lang="nl-NL" sz="1400" dirty="0"/>
              <a:t>– </a:t>
            </a:r>
            <a:r>
              <a:rPr lang="nl-NL" sz="1400" dirty="0">
                <a:solidFill>
                  <a:srgbClr val="00743C"/>
                </a:solidFill>
              </a:rPr>
              <a:t>Wie – Wanneer </a:t>
            </a:r>
            <a:r>
              <a:rPr lang="nl-NL" sz="1400" dirty="0"/>
              <a:t>– </a:t>
            </a:r>
            <a:r>
              <a:rPr lang="nl-NL" sz="1400" dirty="0">
                <a:solidFill>
                  <a:srgbClr val="00743C"/>
                </a:solidFill>
              </a:rPr>
              <a:t>Waar</a:t>
            </a:r>
            <a:r>
              <a:rPr lang="nl-NL" sz="1400" dirty="0"/>
              <a:t> – Wat – Waarom – Hoe</a:t>
            </a:r>
          </a:p>
        </p:txBody>
      </p:sp>
    </p:spTree>
    <p:extLst>
      <p:ext uri="{BB962C8B-B14F-4D97-AF65-F5344CB8AC3E}">
        <p14:creationId xmlns:p14="http://schemas.microsoft.com/office/powerpoint/2010/main" val="203491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oengee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</TotalTime>
  <Words>923</Words>
  <Application>Microsoft Office PowerPoint</Application>
  <PresentationFormat>Breedbeeld</PresentationFormat>
  <Paragraphs>196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Verdana</vt:lpstr>
      <vt:lpstr>Wingdings</vt:lpstr>
      <vt:lpstr>Office Theme</vt:lpstr>
      <vt:lpstr>Verkiezingen PS-WS</vt:lpstr>
      <vt:lpstr>Hue?</vt:lpstr>
      <vt:lpstr>5W2H methode</vt:lpstr>
      <vt:lpstr>Wie</vt:lpstr>
      <vt:lpstr>Wie</vt:lpstr>
      <vt:lpstr>Wie: samenvatting</vt:lpstr>
      <vt:lpstr>Wanneer</vt:lpstr>
      <vt:lpstr>Die andere Wanneer</vt:lpstr>
      <vt:lpstr>5W2H methode</vt:lpstr>
      <vt:lpstr>Waar</vt:lpstr>
      <vt:lpstr>Waar: Quizzzzzz</vt:lpstr>
      <vt:lpstr>Waar: samenvatting</vt:lpstr>
      <vt:lpstr>Wat: Buitengebied droog en nat</vt:lpstr>
      <vt:lpstr>Wat: Provincie</vt:lpstr>
      <vt:lpstr>Wat: Waterschap</vt:lpstr>
      <vt:lpstr>Waarom (meedoen met verkiezingen)</vt:lpstr>
      <vt:lpstr>PowerPoint-presentatie</vt:lpstr>
      <vt:lpstr>Hoe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Bijeenkomst x-y-z</dc:title>
  <dc:creator>Fabian Zoon</dc:creator>
  <cp:lastModifiedBy>Fabian Zoon</cp:lastModifiedBy>
  <cp:revision>7</cp:revision>
  <dcterms:created xsi:type="dcterms:W3CDTF">2022-12-16T09:34:39Z</dcterms:created>
  <dcterms:modified xsi:type="dcterms:W3CDTF">2023-01-07T15:29:43Z</dcterms:modified>
</cp:coreProperties>
</file>