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EB Garamond" panose="00000500000000000000" pitchFamily="2" charset="0"/>
      <p:regular r:id="rId21"/>
      <p:bold r:id="rId22"/>
      <p:italic r:id="rId23"/>
      <p:boldItalic r:id="rId24"/>
    </p:embeddedFont>
    <p:embeddedFont>
      <p:font typeface="EB Garamond Medium" panose="00000600000000000000" pitchFamily="2" charset="0"/>
      <p:regular r:id="rId25"/>
      <p:bold r:id="rId26"/>
      <p:italic r:id="rId27"/>
      <p:boldItalic r:id="rId28"/>
    </p:embeddedFont>
    <p:embeddedFont>
      <p:font typeface="Garamond" panose="02020404030301010803" pitchFamily="18" charset="0"/>
      <p:regular r:id="rId29"/>
      <p:bold r:id="rId30"/>
      <p:italic r:id="rId31"/>
      <p:boldItalic r:id="rId32"/>
    </p:embeddedFont>
    <p:embeddedFont>
      <p:font typeface="Jost" panose="020B0604020202020204" charset="0"/>
      <p:regular r:id="rId33"/>
      <p:bold r:id="rId34"/>
      <p:italic r:id="rId35"/>
      <p:boldItalic r:id="rId36"/>
    </p:embeddedFont>
    <p:embeddedFont>
      <p:font typeface="Lato" panose="020F0502020204030203"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388">
          <p15:clr>
            <a:srgbClr val="9AA0A6"/>
          </p15:clr>
        </p15:guide>
        <p15:guide id="2" pos="1872">
          <p15:clr>
            <a:srgbClr val="9AA0A6"/>
          </p15:clr>
        </p15:guide>
        <p15:guide id="3" pos="5328">
          <p15:clr>
            <a:srgbClr val="9AA0A6"/>
          </p15:clr>
        </p15:guide>
        <p15:guide id="4" pos="37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948" y="54"/>
      </p:cViewPr>
      <p:guideLst>
        <p:guide orient="horz" pos="1388"/>
        <p:guide pos="1872"/>
        <p:guide pos="5328"/>
        <p:guide pos="37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2da099fdd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2da099fd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2da099fdde_0_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g12da099fdde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2da099fdde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2da099fdde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2da099fdde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2da099fdde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2da099fdde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2da099fdde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2da099fdde_0_1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g12da099fdde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2da099fdde_0_1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g12da099fdde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2da099fdde_0_1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2da099fdde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2da099fdde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2da099fdde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2da099fdde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2da099fdde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2da099fdde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2da099fdd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2da099fdde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2da099fdd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2da099fdde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2da099fdd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2da099fdde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2da099fdd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2da099fdde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2da099fdd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2da099fdde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2da099fdd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2da099fdde_0_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g12da099fdde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2da099fdde_0_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g12da099fdde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8_Full_image">
  <p:cSld name="8_Full_image">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0" y="1"/>
            <a:ext cx="9144000" cy="44187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8_4_icons">
  <p:cSld name="8_4_icons">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683936" y="686435"/>
            <a:ext cx="7774200" cy="456900"/>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0"/>
              </a:spcBef>
              <a:spcAft>
                <a:spcPts val="0"/>
              </a:spcAft>
              <a:buClr>
                <a:schemeClr val="dk1"/>
              </a:buClr>
              <a:buSzPts val="3200"/>
              <a:buFont typeface="EB Garamond Medium"/>
              <a:buNone/>
              <a:defRPr sz="3200" b="0" i="0" u="none" strike="noStrike" cap="none">
                <a:solidFill>
                  <a:schemeClr val="dk1"/>
                </a:solidFill>
                <a:latin typeface="EB Garamond Medium"/>
                <a:ea typeface="EB Garamond Medium"/>
                <a:cs typeface="EB Garamond Medium"/>
                <a:sym typeface="EB Garamond Medium"/>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54" name="Google Shape;54;p14"/>
          <p:cNvSpPr>
            <a:spLocks noGrp="1"/>
          </p:cNvSpPr>
          <p:nvPr>
            <p:ph type="pic" idx="2"/>
          </p:nvPr>
        </p:nvSpPr>
        <p:spPr>
          <a:xfrm>
            <a:off x="683936" y="1848221"/>
            <a:ext cx="2486400" cy="1048200"/>
          </a:xfrm>
          <a:prstGeom prst="rect">
            <a:avLst/>
          </a:prstGeom>
          <a:noFill/>
          <a:ln>
            <a:noFill/>
          </a:ln>
        </p:spPr>
      </p:sp>
      <p:sp>
        <p:nvSpPr>
          <p:cNvPr id="55" name="Google Shape;55;p14"/>
          <p:cNvSpPr>
            <a:spLocks noGrp="1"/>
          </p:cNvSpPr>
          <p:nvPr>
            <p:ph type="pic" idx="3"/>
          </p:nvPr>
        </p:nvSpPr>
        <p:spPr>
          <a:xfrm>
            <a:off x="3326059" y="1848643"/>
            <a:ext cx="2486400" cy="1047600"/>
          </a:xfrm>
          <a:prstGeom prst="rect">
            <a:avLst/>
          </a:prstGeom>
          <a:noFill/>
          <a:ln>
            <a:noFill/>
          </a:ln>
        </p:spPr>
      </p:sp>
      <p:sp>
        <p:nvSpPr>
          <p:cNvPr id="56" name="Google Shape;56;p14"/>
          <p:cNvSpPr txBox="1">
            <a:spLocks noGrp="1"/>
          </p:cNvSpPr>
          <p:nvPr>
            <p:ph type="body" idx="1"/>
          </p:nvPr>
        </p:nvSpPr>
        <p:spPr>
          <a:xfrm>
            <a:off x="682074" y="1199325"/>
            <a:ext cx="7774200" cy="3696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110000"/>
              </a:lnSpc>
              <a:spcBef>
                <a:spcPts val="800"/>
              </a:spcBef>
              <a:spcAft>
                <a:spcPts val="0"/>
              </a:spcAft>
              <a:buClr>
                <a:schemeClr val="dk1"/>
              </a:buClr>
              <a:buSzPts val="1400"/>
              <a:buFont typeface="Arial"/>
              <a:buNone/>
              <a:defRPr sz="1400" b="0" i="0" u="none" strike="noStrike" cap="none">
                <a:solidFill>
                  <a:schemeClr val="dk1"/>
                </a:solidFill>
                <a:latin typeface="Jost"/>
                <a:ea typeface="Jost"/>
                <a:cs typeface="Jost"/>
                <a:sym typeface="Jost"/>
              </a:defRPr>
            </a:lvl1pPr>
            <a:lvl2pPr marL="914400" marR="0" lvl="1"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Garamond"/>
                <a:ea typeface="Garamond"/>
                <a:cs typeface="Garamond"/>
                <a:sym typeface="Garamond"/>
              </a:defRPr>
            </a:lvl2pPr>
            <a:lvl3pPr marL="1371600" marR="0" lvl="2" indent="-323850" algn="l" rtl="0">
              <a:lnSpc>
                <a:spcPct val="90000"/>
              </a:lnSpc>
              <a:spcBef>
                <a:spcPts val="1200"/>
              </a:spcBef>
              <a:spcAft>
                <a:spcPts val="0"/>
              </a:spcAft>
              <a:buClr>
                <a:schemeClr val="dk1"/>
              </a:buClr>
              <a:buSzPts val="1500"/>
              <a:buFont typeface="Arial"/>
              <a:buChar char="•"/>
              <a:defRPr sz="1500" b="0" i="0" u="none" strike="noStrike" cap="none">
                <a:solidFill>
                  <a:schemeClr val="dk1"/>
                </a:solidFill>
                <a:latin typeface="Garamond"/>
                <a:ea typeface="Garamond"/>
                <a:cs typeface="Garamond"/>
                <a:sym typeface="Garamond"/>
              </a:defRPr>
            </a:lvl3pPr>
            <a:lvl4pPr marL="1828800" marR="0" lvl="3"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4pPr>
            <a:lvl5pPr marL="2286000" marR="0" lvl="4"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5pPr>
            <a:lvl6pPr marL="2743200" marR="0" lvl="5"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6pPr>
            <a:lvl7pPr marL="3200400" marR="0" lvl="6"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7pPr>
            <a:lvl8pPr marL="3657600" marR="0" lvl="7"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8pPr>
            <a:lvl9pPr marL="4114800" marR="0" lvl="8" indent="-317500" algn="l" rtl="0">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9pPr>
          </a:lstStyle>
          <a:p>
            <a:endParaRPr/>
          </a:p>
        </p:txBody>
      </p:sp>
      <p:sp>
        <p:nvSpPr>
          <p:cNvPr id="57" name="Google Shape;57;p14"/>
          <p:cNvSpPr>
            <a:spLocks noGrp="1"/>
          </p:cNvSpPr>
          <p:nvPr>
            <p:ph type="pic" idx="4"/>
          </p:nvPr>
        </p:nvSpPr>
        <p:spPr>
          <a:xfrm>
            <a:off x="682073" y="3077567"/>
            <a:ext cx="2486400" cy="1048200"/>
          </a:xfrm>
          <a:prstGeom prst="rect">
            <a:avLst/>
          </a:prstGeom>
          <a:noFill/>
          <a:ln>
            <a:noFill/>
          </a:ln>
        </p:spPr>
      </p:sp>
      <p:sp>
        <p:nvSpPr>
          <p:cNvPr id="58" name="Google Shape;58;p14"/>
          <p:cNvSpPr>
            <a:spLocks noGrp="1"/>
          </p:cNvSpPr>
          <p:nvPr>
            <p:ph type="pic" idx="5"/>
          </p:nvPr>
        </p:nvSpPr>
        <p:spPr>
          <a:xfrm>
            <a:off x="3324196" y="3077989"/>
            <a:ext cx="2486400" cy="1047600"/>
          </a:xfrm>
          <a:prstGeom prst="rect">
            <a:avLst/>
          </a:prstGeom>
          <a:noFill/>
          <a:ln>
            <a:noFill/>
          </a:ln>
        </p:spPr>
      </p:sp>
      <p:sp>
        <p:nvSpPr>
          <p:cNvPr id="59" name="Google Shape;59;p14"/>
          <p:cNvSpPr>
            <a:spLocks noGrp="1"/>
          </p:cNvSpPr>
          <p:nvPr>
            <p:ph type="pic" idx="6"/>
          </p:nvPr>
        </p:nvSpPr>
        <p:spPr>
          <a:xfrm>
            <a:off x="5973771" y="1848643"/>
            <a:ext cx="2486400" cy="1047600"/>
          </a:xfrm>
          <a:prstGeom prst="rect">
            <a:avLst/>
          </a:prstGeom>
          <a:noFill/>
          <a:ln>
            <a:noFill/>
          </a:ln>
        </p:spPr>
      </p:sp>
      <p:sp>
        <p:nvSpPr>
          <p:cNvPr id="60" name="Google Shape;60;p14"/>
          <p:cNvSpPr>
            <a:spLocks noGrp="1"/>
          </p:cNvSpPr>
          <p:nvPr>
            <p:ph type="pic" idx="7"/>
          </p:nvPr>
        </p:nvSpPr>
        <p:spPr>
          <a:xfrm>
            <a:off x="5971908" y="3077989"/>
            <a:ext cx="2486400" cy="10476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Half_Image">
  <p:cSld name="2_Half_Image">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5098772" y="534018"/>
            <a:ext cx="3538500" cy="517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200"/>
              <a:buFont typeface="EB Garamond Medium"/>
              <a:buNone/>
              <a:defRPr sz="3200" b="0" i="0" u="none" strike="noStrike" cap="none">
                <a:solidFill>
                  <a:schemeClr val="dk1"/>
                </a:solidFill>
                <a:latin typeface="EB Garamond Medium"/>
                <a:ea typeface="EB Garamond Medium"/>
                <a:cs typeface="EB Garamond Medium"/>
                <a:sym typeface="EB Garamond Medium"/>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63" name="Google Shape;63;p15"/>
          <p:cNvSpPr>
            <a:spLocks noGrp="1"/>
          </p:cNvSpPr>
          <p:nvPr>
            <p:ph type="pic" idx="2"/>
          </p:nvPr>
        </p:nvSpPr>
        <p:spPr>
          <a:xfrm>
            <a:off x="-1" y="0"/>
            <a:ext cx="4839900" cy="4418700"/>
          </a:xfrm>
          <a:prstGeom prst="rect">
            <a:avLst/>
          </a:prstGeom>
          <a:noFill/>
          <a:ln>
            <a:noFill/>
          </a:ln>
        </p:spPr>
      </p:sp>
      <p:sp>
        <p:nvSpPr>
          <p:cNvPr id="64" name="Google Shape;64;p15"/>
          <p:cNvSpPr txBox="1">
            <a:spLocks noGrp="1"/>
          </p:cNvSpPr>
          <p:nvPr>
            <p:ph type="body" idx="1"/>
          </p:nvPr>
        </p:nvSpPr>
        <p:spPr>
          <a:xfrm>
            <a:off x="5098773" y="1351917"/>
            <a:ext cx="3538500" cy="28212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150000"/>
              </a:lnSpc>
              <a:spcBef>
                <a:spcPts val="800"/>
              </a:spcBef>
              <a:spcAft>
                <a:spcPts val="0"/>
              </a:spcAft>
              <a:buClr>
                <a:schemeClr val="dk1"/>
              </a:buClr>
              <a:buSzPts val="1800"/>
              <a:buFont typeface="Arial"/>
              <a:buNone/>
              <a:defRPr sz="1800" b="0" i="0" u="none" strike="noStrike" cap="none">
                <a:solidFill>
                  <a:schemeClr val="dk1"/>
                </a:solidFill>
                <a:latin typeface="Jost"/>
                <a:ea typeface="Jost"/>
                <a:cs typeface="Jost"/>
                <a:sym typeface="Jost"/>
              </a:defRPr>
            </a:lvl1pPr>
            <a:lvl2pPr marL="914400" marR="0" lvl="1" indent="-228600" algn="l" rtl="0">
              <a:lnSpc>
                <a:spcPct val="150000"/>
              </a:lnSpc>
              <a:spcBef>
                <a:spcPts val="1200"/>
              </a:spcBef>
              <a:spcAft>
                <a:spcPts val="0"/>
              </a:spcAft>
              <a:buClr>
                <a:schemeClr val="dk1"/>
              </a:buClr>
              <a:buSzPts val="1500"/>
              <a:buFont typeface="Arial"/>
              <a:buNone/>
              <a:defRPr sz="1500" b="0" i="0" u="none" strike="noStrike" cap="none">
                <a:solidFill>
                  <a:schemeClr val="dk1"/>
                </a:solidFill>
                <a:latin typeface="Jost"/>
                <a:ea typeface="Jost"/>
                <a:cs typeface="Jost"/>
                <a:sym typeface="Jost"/>
              </a:defRPr>
            </a:lvl2pPr>
            <a:lvl3pPr marL="1371600" marR="0" lvl="2" indent="-228600" algn="l" rtl="0">
              <a:lnSpc>
                <a:spcPct val="150000"/>
              </a:lnSpc>
              <a:spcBef>
                <a:spcPts val="1200"/>
              </a:spcBef>
              <a:spcAft>
                <a:spcPts val="0"/>
              </a:spcAft>
              <a:buClr>
                <a:schemeClr val="dk1"/>
              </a:buClr>
              <a:buSzPts val="1500"/>
              <a:buFont typeface="Arial"/>
              <a:buNone/>
              <a:defRPr sz="1500" b="0" i="0" u="none" strike="noStrike" cap="none">
                <a:solidFill>
                  <a:schemeClr val="dk1"/>
                </a:solidFill>
                <a:latin typeface="Jost"/>
                <a:ea typeface="Jost"/>
                <a:cs typeface="Jost"/>
                <a:sym typeface="Jost"/>
              </a:defRPr>
            </a:lvl3pPr>
            <a:lvl4pPr marL="1828800" marR="0" lvl="3" indent="-228600" algn="l" rtl="0">
              <a:lnSpc>
                <a:spcPct val="150000"/>
              </a:lnSpc>
              <a:spcBef>
                <a:spcPts val="1200"/>
              </a:spcBef>
              <a:spcAft>
                <a:spcPts val="0"/>
              </a:spcAft>
              <a:buClr>
                <a:schemeClr val="dk1"/>
              </a:buClr>
              <a:buSzPts val="1400"/>
              <a:buFont typeface="Arial"/>
              <a:buNone/>
              <a:defRPr sz="1400" b="0" i="0" u="none" strike="noStrike" cap="none">
                <a:solidFill>
                  <a:schemeClr val="dk1"/>
                </a:solidFill>
                <a:latin typeface="Jost"/>
                <a:ea typeface="Jost"/>
                <a:cs typeface="Jost"/>
                <a:sym typeface="Jost"/>
              </a:defRPr>
            </a:lvl4pPr>
            <a:lvl5pPr marL="2286000" marR="0" lvl="4" indent="-228600" algn="l" rtl="0">
              <a:lnSpc>
                <a:spcPct val="150000"/>
              </a:lnSpc>
              <a:spcBef>
                <a:spcPts val="1200"/>
              </a:spcBef>
              <a:spcAft>
                <a:spcPts val="0"/>
              </a:spcAft>
              <a:buClr>
                <a:schemeClr val="dk1"/>
              </a:buClr>
              <a:buSzPts val="1400"/>
              <a:buFont typeface="Arial"/>
              <a:buNone/>
              <a:defRPr sz="1400" b="0" i="0" u="none" strike="noStrike" cap="none">
                <a:solidFill>
                  <a:schemeClr val="dk1"/>
                </a:solidFill>
                <a:latin typeface="Jost"/>
                <a:ea typeface="Jost"/>
                <a:cs typeface="Jost"/>
                <a:sym typeface="Jost"/>
              </a:defRPr>
            </a:lvl5pPr>
            <a:lvl6pPr marL="2743200" marR="0" lvl="5"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6pPr>
            <a:lvl7pPr marL="3200400" marR="0" lvl="6"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7pPr>
            <a:lvl8pPr marL="3657600" marR="0" lvl="7"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8pPr>
            <a:lvl9pPr marL="4114800" marR="0" lvl="8" indent="-317500" algn="l" rtl="0">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only">
  <p:cSld name="Textonly">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683936" y="686435"/>
            <a:ext cx="7953300" cy="456900"/>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0"/>
              </a:spcBef>
              <a:spcAft>
                <a:spcPts val="0"/>
              </a:spcAft>
              <a:buClr>
                <a:schemeClr val="dk1"/>
              </a:buClr>
              <a:buSzPts val="3200"/>
              <a:buFont typeface="EB Garamond Medium"/>
              <a:buNone/>
              <a:defRPr sz="3200" b="0" i="0" u="none" strike="noStrike" cap="none">
                <a:solidFill>
                  <a:schemeClr val="dk1"/>
                </a:solidFill>
                <a:latin typeface="EB Garamond Medium"/>
                <a:ea typeface="EB Garamond Medium"/>
                <a:cs typeface="EB Garamond Medium"/>
                <a:sym typeface="EB Garamond Medium"/>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67" name="Google Shape;67;p16"/>
          <p:cNvSpPr txBox="1">
            <a:spLocks noGrp="1"/>
          </p:cNvSpPr>
          <p:nvPr>
            <p:ph type="body" idx="1"/>
          </p:nvPr>
        </p:nvSpPr>
        <p:spPr>
          <a:xfrm>
            <a:off x="682074" y="1199325"/>
            <a:ext cx="7953300" cy="3696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110000"/>
              </a:lnSpc>
              <a:spcBef>
                <a:spcPts val="800"/>
              </a:spcBef>
              <a:spcAft>
                <a:spcPts val="0"/>
              </a:spcAft>
              <a:buClr>
                <a:schemeClr val="dk1"/>
              </a:buClr>
              <a:buSzPts val="1400"/>
              <a:buFont typeface="Arial"/>
              <a:buNone/>
              <a:defRPr sz="1400" b="0" i="0" u="none" strike="noStrike" cap="none">
                <a:solidFill>
                  <a:schemeClr val="dk1"/>
                </a:solidFill>
                <a:latin typeface="Jost"/>
                <a:ea typeface="Jost"/>
                <a:cs typeface="Jost"/>
                <a:sym typeface="Jost"/>
              </a:defRPr>
            </a:lvl1pPr>
            <a:lvl2pPr marL="914400" marR="0" lvl="1"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Garamond"/>
                <a:ea typeface="Garamond"/>
                <a:cs typeface="Garamond"/>
                <a:sym typeface="Garamond"/>
              </a:defRPr>
            </a:lvl2pPr>
            <a:lvl3pPr marL="1371600" marR="0" lvl="2" indent="-323850" algn="l" rtl="0">
              <a:lnSpc>
                <a:spcPct val="90000"/>
              </a:lnSpc>
              <a:spcBef>
                <a:spcPts val="1200"/>
              </a:spcBef>
              <a:spcAft>
                <a:spcPts val="0"/>
              </a:spcAft>
              <a:buClr>
                <a:schemeClr val="dk1"/>
              </a:buClr>
              <a:buSzPts val="1500"/>
              <a:buFont typeface="Arial"/>
              <a:buChar char="•"/>
              <a:defRPr sz="1500" b="0" i="0" u="none" strike="noStrike" cap="none">
                <a:solidFill>
                  <a:schemeClr val="dk1"/>
                </a:solidFill>
                <a:latin typeface="Garamond"/>
                <a:ea typeface="Garamond"/>
                <a:cs typeface="Garamond"/>
                <a:sym typeface="Garamond"/>
              </a:defRPr>
            </a:lvl3pPr>
            <a:lvl4pPr marL="1828800" marR="0" lvl="3"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4pPr>
            <a:lvl5pPr marL="2286000" marR="0" lvl="4"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5pPr>
            <a:lvl6pPr marL="2743200" marR="0" lvl="5"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6pPr>
            <a:lvl7pPr marL="3200400" marR="0" lvl="6"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7pPr>
            <a:lvl8pPr marL="3657600" marR="0" lvl="7"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8pPr>
            <a:lvl9pPr marL="4114800" marR="0" lvl="8" indent="-317500" algn="l" rtl="0">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9pPr>
          </a:lstStyle>
          <a:p>
            <a:endParaRPr/>
          </a:p>
        </p:txBody>
      </p:sp>
      <p:sp>
        <p:nvSpPr>
          <p:cNvPr id="68" name="Google Shape;68;p16"/>
          <p:cNvSpPr txBox="1">
            <a:spLocks noGrp="1"/>
          </p:cNvSpPr>
          <p:nvPr>
            <p:ph type="body" idx="2"/>
          </p:nvPr>
        </p:nvSpPr>
        <p:spPr>
          <a:xfrm>
            <a:off x="682074" y="1801677"/>
            <a:ext cx="7955100" cy="21426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150000"/>
              </a:lnSpc>
              <a:spcBef>
                <a:spcPts val="800"/>
              </a:spcBef>
              <a:spcAft>
                <a:spcPts val="0"/>
              </a:spcAft>
              <a:buClr>
                <a:schemeClr val="dk1"/>
              </a:buClr>
              <a:buSzPts val="1800"/>
              <a:buFont typeface="Arial"/>
              <a:buNone/>
              <a:defRPr sz="1800" b="0" i="0" u="none" strike="noStrike" cap="none">
                <a:solidFill>
                  <a:schemeClr val="dk1"/>
                </a:solidFill>
                <a:latin typeface="Jost"/>
                <a:ea typeface="Jost"/>
                <a:cs typeface="Jost"/>
                <a:sym typeface="Jost"/>
              </a:defRPr>
            </a:lvl1pPr>
            <a:lvl2pPr marL="914400" marR="0" lvl="1" indent="-228600" algn="l" rtl="0">
              <a:lnSpc>
                <a:spcPct val="150000"/>
              </a:lnSpc>
              <a:spcBef>
                <a:spcPts val="1200"/>
              </a:spcBef>
              <a:spcAft>
                <a:spcPts val="0"/>
              </a:spcAft>
              <a:buClr>
                <a:schemeClr val="dk1"/>
              </a:buClr>
              <a:buSzPts val="1500"/>
              <a:buFont typeface="Arial"/>
              <a:buNone/>
              <a:defRPr sz="1500" b="0" i="0" u="none" strike="noStrike" cap="none">
                <a:solidFill>
                  <a:schemeClr val="dk1"/>
                </a:solidFill>
                <a:latin typeface="Jost"/>
                <a:ea typeface="Jost"/>
                <a:cs typeface="Jost"/>
                <a:sym typeface="Jost"/>
              </a:defRPr>
            </a:lvl2pPr>
            <a:lvl3pPr marL="1371600" marR="0" lvl="2" indent="-228600" algn="l" rtl="0">
              <a:lnSpc>
                <a:spcPct val="150000"/>
              </a:lnSpc>
              <a:spcBef>
                <a:spcPts val="1200"/>
              </a:spcBef>
              <a:spcAft>
                <a:spcPts val="0"/>
              </a:spcAft>
              <a:buClr>
                <a:schemeClr val="dk1"/>
              </a:buClr>
              <a:buSzPts val="1500"/>
              <a:buFont typeface="Arial"/>
              <a:buNone/>
              <a:defRPr sz="1500" b="0" i="0" u="none" strike="noStrike" cap="none">
                <a:solidFill>
                  <a:schemeClr val="dk1"/>
                </a:solidFill>
                <a:latin typeface="Jost"/>
                <a:ea typeface="Jost"/>
                <a:cs typeface="Jost"/>
                <a:sym typeface="Jost"/>
              </a:defRPr>
            </a:lvl3pPr>
            <a:lvl4pPr marL="1828800" marR="0" lvl="3" indent="-228600" algn="l" rtl="0">
              <a:lnSpc>
                <a:spcPct val="150000"/>
              </a:lnSpc>
              <a:spcBef>
                <a:spcPts val="1200"/>
              </a:spcBef>
              <a:spcAft>
                <a:spcPts val="0"/>
              </a:spcAft>
              <a:buClr>
                <a:schemeClr val="dk1"/>
              </a:buClr>
              <a:buSzPts val="1400"/>
              <a:buFont typeface="Arial"/>
              <a:buNone/>
              <a:defRPr sz="1400" b="0" i="0" u="none" strike="noStrike" cap="none">
                <a:solidFill>
                  <a:schemeClr val="dk1"/>
                </a:solidFill>
                <a:latin typeface="Jost"/>
                <a:ea typeface="Jost"/>
                <a:cs typeface="Jost"/>
                <a:sym typeface="Jost"/>
              </a:defRPr>
            </a:lvl4pPr>
            <a:lvl5pPr marL="2286000" marR="0" lvl="4" indent="-228600" algn="l" rtl="0">
              <a:lnSpc>
                <a:spcPct val="150000"/>
              </a:lnSpc>
              <a:spcBef>
                <a:spcPts val="1200"/>
              </a:spcBef>
              <a:spcAft>
                <a:spcPts val="0"/>
              </a:spcAft>
              <a:buClr>
                <a:schemeClr val="dk1"/>
              </a:buClr>
              <a:buSzPts val="1400"/>
              <a:buFont typeface="Arial"/>
              <a:buNone/>
              <a:defRPr sz="1400" b="0" i="0" u="none" strike="noStrike" cap="none">
                <a:solidFill>
                  <a:schemeClr val="dk1"/>
                </a:solidFill>
                <a:latin typeface="Jost"/>
                <a:ea typeface="Jost"/>
                <a:cs typeface="Jost"/>
                <a:sym typeface="Jost"/>
              </a:defRPr>
            </a:lvl5pPr>
            <a:lvl6pPr marL="2743200" marR="0" lvl="5"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6pPr>
            <a:lvl7pPr marL="3200400" marR="0" lvl="6"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7pPr>
            <a:lvl8pPr marL="3657600" marR="0" lvl="7"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8pPr>
            <a:lvl9pPr marL="4114800" marR="0" lvl="8" indent="-317500" algn="l" rtl="0">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5.jpg"/><Relationship Id="rId3" Type="http://schemas.openxmlformats.org/officeDocument/2006/relationships/image" Target="../media/image25.jpg"/><Relationship Id="rId7" Type="http://schemas.openxmlformats.org/officeDocument/2006/relationships/image" Target="../media/image29.jpg"/><Relationship Id="rId12"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28.jpg"/><Relationship Id="rId11" Type="http://schemas.openxmlformats.org/officeDocument/2006/relationships/image" Target="../media/image33.jpg"/><Relationship Id="rId5" Type="http://schemas.openxmlformats.org/officeDocument/2006/relationships/image" Target="../media/image27.jpg"/><Relationship Id="rId15" Type="http://schemas.openxmlformats.org/officeDocument/2006/relationships/image" Target="../media/image2.png"/><Relationship Id="rId10" Type="http://schemas.openxmlformats.org/officeDocument/2006/relationships/image" Target="../media/image32.jpg"/><Relationship Id="rId4" Type="http://schemas.openxmlformats.org/officeDocument/2006/relationships/image" Target="../media/image26.jpg"/><Relationship Id="rId9" Type="http://schemas.openxmlformats.org/officeDocument/2006/relationships/image" Target="../media/image31.jpg"/><Relationship Id="rId1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hyperlink" Target="http://drive.google.com/file/d/1w1eQu8z5nt8jRHfBV4vfRQhYRZyMMTuZ/view"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Shape 72"/>
        <p:cNvGrpSpPr/>
        <p:nvPr/>
      </p:nvGrpSpPr>
      <p:grpSpPr>
        <a:xfrm>
          <a:off x="0" y="0"/>
          <a:ext cx="0" cy="0"/>
          <a:chOff x="0" y="0"/>
          <a:chExt cx="0" cy="0"/>
        </a:xfrm>
      </p:grpSpPr>
      <p:sp>
        <p:nvSpPr>
          <p:cNvPr id="73" name="Google Shape;73;p17"/>
          <p:cNvSpPr txBox="1">
            <a:spLocks noGrp="1"/>
          </p:cNvSpPr>
          <p:nvPr>
            <p:ph type="ctrTitle"/>
          </p:nvPr>
        </p:nvSpPr>
        <p:spPr>
          <a:xfrm>
            <a:off x="311700" y="1252225"/>
            <a:ext cx="8520600" cy="11640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SzPct val="25515"/>
              <a:buNone/>
            </a:pPr>
            <a:endParaRPr sz="3880">
              <a:solidFill>
                <a:srgbClr val="594F4F"/>
              </a:solidFill>
              <a:latin typeface="Lato"/>
              <a:ea typeface="Lato"/>
              <a:cs typeface="Lato"/>
              <a:sym typeface="Lato"/>
            </a:endParaRPr>
          </a:p>
          <a:p>
            <a:pPr marL="0" lvl="0" indent="0" algn="ctr" rtl="0">
              <a:spcBef>
                <a:spcPts val="0"/>
              </a:spcBef>
              <a:spcAft>
                <a:spcPts val="0"/>
              </a:spcAft>
              <a:buSzPct val="25515"/>
              <a:buNone/>
            </a:pPr>
            <a:endParaRPr sz="3880">
              <a:solidFill>
                <a:srgbClr val="594F4F"/>
              </a:solidFill>
              <a:latin typeface="Lato"/>
              <a:ea typeface="Lato"/>
              <a:cs typeface="Lato"/>
              <a:sym typeface="Lato"/>
            </a:endParaRPr>
          </a:p>
          <a:p>
            <a:pPr marL="0" lvl="0" indent="0" algn="ctr" rtl="0">
              <a:spcBef>
                <a:spcPts val="0"/>
              </a:spcBef>
              <a:spcAft>
                <a:spcPts val="0"/>
              </a:spcAft>
              <a:buSzPct val="25515"/>
              <a:buNone/>
            </a:pPr>
            <a:endParaRPr sz="3880">
              <a:solidFill>
                <a:srgbClr val="594F4F"/>
              </a:solidFill>
              <a:latin typeface="Lato"/>
              <a:ea typeface="Lato"/>
              <a:cs typeface="Lato"/>
              <a:sym typeface="Lato"/>
            </a:endParaRPr>
          </a:p>
          <a:p>
            <a:pPr marL="0" lvl="0" indent="0" algn="ctr" rtl="0">
              <a:spcBef>
                <a:spcPts val="0"/>
              </a:spcBef>
              <a:spcAft>
                <a:spcPts val="0"/>
              </a:spcAft>
              <a:buSzPts val="891"/>
              <a:buNone/>
            </a:pPr>
            <a:r>
              <a:rPr lang="en" sz="4991" b="1">
                <a:solidFill>
                  <a:srgbClr val="594F4F"/>
                </a:solidFill>
                <a:latin typeface="EB Garamond"/>
                <a:ea typeface="EB Garamond"/>
                <a:cs typeface="EB Garamond"/>
                <a:sym typeface="EB Garamond"/>
              </a:rPr>
              <a:t>De aarde staat</a:t>
            </a:r>
            <a:r>
              <a:rPr lang="en" sz="4546" b="1">
                <a:solidFill>
                  <a:srgbClr val="594F4F"/>
                </a:solidFill>
                <a:latin typeface="EB Garamond"/>
                <a:ea typeface="EB Garamond"/>
                <a:cs typeface="EB Garamond"/>
                <a:sym typeface="EB Garamond"/>
              </a:rPr>
              <a:t> onder water</a:t>
            </a:r>
            <a:endParaRPr sz="4546" b="1">
              <a:solidFill>
                <a:srgbClr val="594F4F"/>
              </a:solidFill>
              <a:latin typeface="EB Garamond"/>
              <a:ea typeface="EB Garamond"/>
              <a:cs typeface="EB Garamond"/>
              <a:sym typeface="EB Garamond"/>
            </a:endParaRPr>
          </a:p>
        </p:txBody>
      </p:sp>
      <p:sp>
        <p:nvSpPr>
          <p:cNvPr id="74" name="Google Shape;74;p17"/>
          <p:cNvSpPr txBox="1">
            <a:spLocks noGrp="1"/>
          </p:cNvSpPr>
          <p:nvPr>
            <p:ph type="subTitle" idx="1"/>
          </p:nvPr>
        </p:nvSpPr>
        <p:spPr>
          <a:xfrm>
            <a:off x="1386150" y="2537650"/>
            <a:ext cx="6371700" cy="7926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935"/>
              <a:buNone/>
            </a:pPr>
            <a:r>
              <a:rPr lang="en" sz="1879">
                <a:solidFill>
                  <a:srgbClr val="594F4F"/>
                </a:solidFill>
                <a:latin typeface="EB Garamond"/>
                <a:ea typeface="EB Garamond"/>
                <a:cs typeface="EB Garamond"/>
                <a:sym typeface="EB Garamond"/>
              </a:rPr>
              <a:t>Hoe lokale regeneratieve economieën een oplossing kunnen bieden voor de uitdagingen van de 21e eeuw</a:t>
            </a:r>
            <a:endParaRPr sz="1879">
              <a:solidFill>
                <a:srgbClr val="594F4F"/>
              </a:solidFill>
              <a:latin typeface="EB Garamond"/>
              <a:ea typeface="EB Garamond"/>
              <a:cs typeface="EB Garamond"/>
              <a:sym typeface="EB Garamond"/>
            </a:endParaRPr>
          </a:p>
        </p:txBody>
      </p:sp>
      <p:sp>
        <p:nvSpPr>
          <p:cNvPr id="75" name="Google Shape;75;p17"/>
          <p:cNvSpPr txBox="1">
            <a:spLocks noGrp="1"/>
          </p:cNvSpPr>
          <p:nvPr>
            <p:ph type="subTitle" idx="1"/>
          </p:nvPr>
        </p:nvSpPr>
        <p:spPr>
          <a:xfrm>
            <a:off x="1456250" y="3636450"/>
            <a:ext cx="6371700" cy="7926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935"/>
              <a:buNone/>
            </a:pPr>
            <a:r>
              <a:rPr lang="en" sz="1879">
                <a:solidFill>
                  <a:srgbClr val="594F4F"/>
                </a:solidFill>
                <a:latin typeface="Lato"/>
                <a:ea typeface="Lato"/>
                <a:cs typeface="Lato"/>
                <a:sym typeface="Lato"/>
              </a:rPr>
              <a:t>Gilberto Morishaw</a:t>
            </a:r>
            <a:endParaRPr sz="1879">
              <a:solidFill>
                <a:srgbClr val="594F4F"/>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6"/>
          <p:cNvPicPr preferRelativeResize="0"/>
          <p:nvPr/>
        </p:nvPicPr>
        <p:blipFill rotWithShape="1">
          <a:blip r:embed="rId3">
            <a:alphaModFix/>
          </a:blip>
          <a:srcRect l="1617" r="964"/>
          <a:stretch/>
        </p:blipFill>
        <p:spPr>
          <a:xfrm>
            <a:off x="742950" y="85725"/>
            <a:ext cx="7305676" cy="4858101"/>
          </a:xfrm>
          <a:prstGeom prst="rect">
            <a:avLst/>
          </a:prstGeom>
          <a:noFill/>
          <a:ln>
            <a:noFill/>
          </a:ln>
        </p:spPr>
      </p:pic>
      <p:pic>
        <p:nvPicPr>
          <p:cNvPr id="143" name="Google Shape;143;p26"/>
          <p:cNvPicPr preferRelativeResize="0"/>
          <p:nvPr/>
        </p:nvPicPr>
        <p:blipFill rotWithShape="1">
          <a:blip r:embed="rId4">
            <a:alphaModFix/>
          </a:blip>
          <a:srcRect l="23747" t="12436" r="23222" b="36236"/>
          <a:stretch/>
        </p:blipFill>
        <p:spPr>
          <a:xfrm>
            <a:off x="8333175" y="294525"/>
            <a:ext cx="499124" cy="483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pic>
        <p:nvPicPr>
          <p:cNvPr id="148" name="Google Shape;148;p27"/>
          <p:cNvPicPr preferRelativeResize="0"/>
          <p:nvPr/>
        </p:nvPicPr>
        <p:blipFill rotWithShape="1">
          <a:blip r:embed="rId3">
            <a:alphaModFix/>
          </a:blip>
          <a:srcRect l="23747" t="12436" r="23222" b="36236"/>
          <a:stretch/>
        </p:blipFill>
        <p:spPr>
          <a:xfrm>
            <a:off x="8333175" y="294525"/>
            <a:ext cx="499124" cy="483100"/>
          </a:xfrm>
          <a:prstGeom prst="rect">
            <a:avLst/>
          </a:prstGeom>
          <a:noFill/>
          <a:ln>
            <a:noFill/>
          </a:ln>
        </p:spPr>
      </p:pic>
      <p:sp>
        <p:nvSpPr>
          <p:cNvPr id="149" name="Google Shape;149;p27"/>
          <p:cNvSpPr txBox="1"/>
          <p:nvPr/>
        </p:nvSpPr>
        <p:spPr>
          <a:xfrm>
            <a:off x="524900" y="1005698"/>
            <a:ext cx="7740600" cy="876000"/>
          </a:xfrm>
          <a:prstGeom prst="rect">
            <a:avLst/>
          </a:prstGeom>
          <a:noFill/>
          <a:ln>
            <a:noFill/>
          </a:ln>
        </p:spPr>
        <p:txBody>
          <a:bodyPr spcFirstLastPara="1" wrap="square" lIns="91425" tIns="91425" rIns="91425" bIns="91425" anchor="t" anchorCtr="0">
            <a:noAutofit/>
          </a:bodyPr>
          <a:lstStyle/>
          <a:p>
            <a:pPr marL="0" marR="0" lvl="0" indent="0" algn="l" rtl="0">
              <a:lnSpc>
                <a:spcPct val="107916"/>
              </a:lnSpc>
              <a:spcBef>
                <a:spcPts val="0"/>
              </a:spcBef>
              <a:spcAft>
                <a:spcPts val="0"/>
              </a:spcAft>
              <a:buClr>
                <a:srgbClr val="000000"/>
              </a:buClr>
              <a:buSzPts val="1300"/>
              <a:buFont typeface="Arial"/>
              <a:buNone/>
            </a:pPr>
            <a:r>
              <a:rPr lang="en" sz="1300" b="1" i="0" u="none" strike="noStrike" cap="none">
                <a:solidFill>
                  <a:srgbClr val="594F4F"/>
                </a:solidFill>
                <a:latin typeface="EB Garamond"/>
                <a:ea typeface="EB Garamond"/>
                <a:cs typeface="EB Garamond"/>
                <a:sym typeface="EB Garamond"/>
              </a:rPr>
              <a:t>Bitcoin</a:t>
            </a:r>
            <a:r>
              <a:rPr lang="en" sz="1300" i="0" u="none" strike="noStrike" cap="none">
                <a:solidFill>
                  <a:srgbClr val="594F4F"/>
                </a:solidFill>
                <a:latin typeface="EB Garamond"/>
                <a:ea typeface="EB Garamond"/>
                <a:cs typeface="EB Garamond"/>
                <a:sym typeface="EB Garamond"/>
              </a:rPr>
              <a:t> was</a:t>
            </a:r>
            <a:r>
              <a:rPr lang="en" sz="1300">
                <a:solidFill>
                  <a:srgbClr val="594F4F"/>
                </a:solidFill>
                <a:latin typeface="EB Garamond"/>
                <a:ea typeface="EB Garamond"/>
                <a:cs typeface="EB Garamond"/>
                <a:sym typeface="EB Garamond"/>
              </a:rPr>
              <a:t> het eerste project dat gebruik maakte van een technologie die wij nu kennen als Blockchain.</a:t>
            </a:r>
            <a:endParaRPr sz="1300">
              <a:solidFill>
                <a:srgbClr val="594F4F"/>
              </a:solidFill>
              <a:latin typeface="EB Garamond"/>
              <a:ea typeface="EB Garamond"/>
              <a:cs typeface="EB Garamond"/>
              <a:sym typeface="EB Garamond"/>
            </a:endParaRPr>
          </a:p>
          <a:p>
            <a:pPr marL="0" marR="0" lvl="0" indent="0" algn="l" rtl="0">
              <a:lnSpc>
                <a:spcPct val="107916"/>
              </a:lnSpc>
              <a:spcBef>
                <a:spcPts val="0"/>
              </a:spcBef>
              <a:spcAft>
                <a:spcPts val="0"/>
              </a:spcAft>
              <a:buClr>
                <a:srgbClr val="000000"/>
              </a:buClr>
              <a:buSzPts val="1300"/>
              <a:buFont typeface="Arial"/>
              <a:buNone/>
            </a:pPr>
            <a:br>
              <a:rPr lang="en" sz="1300" i="0" u="none" strike="noStrike" cap="none">
                <a:solidFill>
                  <a:srgbClr val="594F4F"/>
                </a:solidFill>
                <a:latin typeface="EB Garamond"/>
                <a:ea typeface="EB Garamond"/>
                <a:cs typeface="EB Garamond"/>
                <a:sym typeface="EB Garamond"/>
              </a:rPr>
            </a:br>
            <a:r>
              <a:rPr lang="en" sz="1300" i="0" u="none" strike="noStrike" cap="none">
                <a:solidFill>
                  <a:srgbClr val="594F4F"/>
                </a:solidFill>
                <a:latin typeface="EB Garamond"/>
                <a:ea typeface="EB Garamond"/>
                <a:cs typeface="EB Garamond"/>
                <a:sym typeface="EB Garamond"/>
              </a:rPr>
              <a:t>Een </a:t>
            </a:r>
            <a:r>
              <a:rPr lang="en" sz="1300">
                <a:solidFill>
                  <a:srgbClr val="594F4F"/>
                </a:solidFill>
                <a:latin typeface="EB Garamond"/>
                <a:ea typeface="EB Garamond"/>
                <a:cs typeface="EB Garamond"/>
                <a:sym typeface="EB Garamond"/>
              </a:rPr>
              <a:t>Blockchain is een publieke database die bijgehouden wordt door een decentraal netwerk van computers die samen een grootboek bij houden van transacties en balansen. De grootste nadeel hierbij is dat het veel energie verslindt.</a:t>
            </a:r>
            <a:endParaRPr sz="2300" i="0" u="none" strike="noStrike" cap="none">
              <a:solidFill>
                <a:srgbClr val="594F4F"/>
              </a:solidFill>
              <a:latin typeface="EB Garamond"/>
              <a:ea typeface="EB Garamond"/>
              <a:cs typeface="EB Garamond"/>
              <a:sym typeface="EB Garamond"/>
            </a:endParaRPr>
          </a:p>
        </p:txBody>
      </p:sp>
      <p:sp>
        <p:nvSpPr>
          <p:cNvPr id="150" name="Google Shape;150;p27"/>
          <p:cNvSpPr txBox="1"/>
          <p:nvPr/>
        </p:nvSpPr>
        <p:spPr>
          <a:xfrm>
            <a:off x="306975" y="714700"/>
            <a:ext cx="8430300" cy="36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i="0" u="none" strike="noStrike" cap="none">
                <a:solidFill>
                  <a:srgbClr val="594F4F"/>
                </a:solidFill>
                <a:latin typeface="EB Garamond"/>
                <a:ea typeface="EB Garamond"/>
                <a:cs typeface="EB Garamond"/>
                <a:sym typeface="EB Garamond"/>
              </a:rPr>
              <a:t>Blockchain technolog</a:t>
            </a:r>
            <a:r>
              <a:rPr lang="en">
                <a:solidFill>
                  <a:srgbClr val="594F4F"/>
                </a:solidFill>
                <a:latin typeface="EB Garamond"/>
                <a:ea typeface="EB Garamond"/>
                <a:cs typeface="EB Garamond"/>
                <a:sym typeface="EB Garamond"/>
              </a:rPr>
              <a:t>ie helpt vertrouwen te creëren tussen partijen zonder een benodigde centrale structuur of middelman </a:t>
            </a:r>
            <a:endParaRPr i="0" u="none" strike="noStrike" cap="none">
              <a:solidFill>
                <a:srgbClr val="594F4F"/>
              </a:solidFill>
              <a:latin typeface="EB Garamond"/>
              <a:ea typeface="EB Garamond"/>
              <a:cs typeface="EB Garamond"/>
              <a:sym typeface="EB Garamond"/>
            </a:endParaRPr>
          </a:p>
        </p:txBody>
      </p:sp>
      <p:sp>
        <p:nvSpPr>
          <p:cNvPr id="151" name="Google Shape;151;p27"/>
          <p:cNvSpPr txBox="1"/>
          <p:nvPr/>
        </p:nvSpPr>
        <p:spPr>
          <a:xfrm>
            <a:off x="820075" y="3402600"/>
            <a:ext cx="2149800" cy="7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1">
                <a:solidFill>
                  <a:srgbClr val="594F4F"/>
                </a:solidFill>
                <a:latin typeface="EB Garamond"/>
                <a:ea typeface="EB Garamond"/>
                <a:cs typeface="EB Garamond"/>
                <a:sym typeface="EB Garamond"/>
              </a:rPr>
              <a:t>Onveranderlijkheid</a:t>
            </a:r>
            <a:endParaRPr sz="1400" b="1" i="0" u="none" strike="noStrike" cap="none">
              <a:solidFill>
                <a:srgbClr val="594F4F"/>
              </a:solidFill>
              <a:latin typeface="EB Garamond"/>
              <a:ea typeface="EB Garamond"/>
              <a:cs typeface="EB Garamond"/>
              <a:sym typeface="EB Garamond"/>
            </a:endParaRPr>
          </a:p>
        </p:txBody>
      </p:sp>
      <p:sp>
        <p:nvSpPr>
          <p:cNvPr id="152" name="Google Shape;152;p27"/>
          <p:cNvSpPr txBox="1"/>
          <p:nvPr/>
        </p:nvSpPr>
        <p:spPr>
          <a:xfrm>
            <a:off x="5848350" y="3402600"/>
            <a:ext cx="2149800" cy="7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1">
                <a:solidFill>
                  <a:srgbClr val="594F4F"/>
                </a:solidFill>
                <a:latin typeface="EB Garamond"/>
                <a:ea typeface="EB Garamond"/>
                <a:cs typeface="EB Garamond"/>
                <a:sym typeface="EB Garamond"/>
              </a:rPr>
              <a:t>Autonoom</a:t>
            </a:r>
            <a:endParaRPr sz="1400" b="1" i="0" u="none" strike="noStrike" cap="none">
              <a:solidFill>
                <a:srgbClr val="594F4F"/>
              </a:solidFill>
              <a:latin typeface="EB Garamond"/>
              <a:ea typeface="EB Garamond"/>
              <a:cs typeface="EB Garamond"/>
              <a:sym typeface="EB Garamond"/>
            </a:endParaRPr>
          </a:p>
        </p:txBody>
      </p:sp>
      <p:sp>
        <p:nvSpPr>
          <p:cNvPr id="153" name="Google Shape;153;p27"/>
          <p:cNvSpPr txBox="1"/>
          <p:nvPr/>
        </p:nvSpPr>
        <p:spPr>
          <a:xfrm>
            <a:off x="3276600" y="3402600"/>
            <a:ext cx="2149800" cy="7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1">
                <a:solidFill>
                  <a:srgbClr val="594F4F"/>
                </a:solidFill>
                <a:latin typeface="EB Garamond"/>
                <a:ea typeface="EB Garamond"/>
                <a:cs typeface="EB Garamond"/>
                <a:sym typeface="EB Garamond"/>
              </a:rPr>
              <a:t>Permissieloos</a:t>
            </a:r>
            <a:endParaRPr sz="1400" b="1" i="0" u="none" strike="noStrike" cap="none">
              <a:solidFill>
                <a:srgbClr val="594F4F"/>
              </a:solidFill>
              <a:latin typeface="EB Garamond"/>
              <a:ea typeface="EB Garamond"/>
              <a:cs typeface="EB Garamond"/>
              <a:sym typeface="EB Garamond"/>
            </a:endParaRPr>
          </a:p>
        </p:txBody>
      </p:sp>
      <p:sp>
        <p:nvSpPr>
          <p:cNvPr id="154" name="Google Shape;154;p27"/>
          <p:cNvSpPr txBox="1"/>
          <p:nvPr/>
        </p:nvSpPr>
        <p:spPr>
          <a:xfrm>
            <a:off x="3276600" y="3661050"/>
            <a:ext cx="2149800" cy="203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a:solidFill>
                  <a:srgbClr val="594F4F"/>
                </a:solidFill>
                <a:latin typeface="EB Garamond"/>
                <a:ea typeface="EB Garamond"/>
                <a:cs typeface="EB Garamond"/>
                <a:sym typeface="EB Garamond"/>
              </a:rPr>
              <a:t>Iedereen met een internetverbinding kan een protocol gebruiken en mede-eigenaar worden</a:t>
            </a:r>
            <a:endParaRPr sz="1200">
              <a:solidFill>
                <a:srgbClr val="594F4F"/>
              </a:solidFill>
              <a:latin typeface="EB Garamond"/>
              <a:ea typeface="EB Garamond"/>
              <a:cs typeface="EB Garamond"/>
              <a:sym typeface="EB Garamond"/>
            </a:endParaRPr>
          </a:p>
        </p:txBody>
      </p:sp>
      <p:sp>
        <p:nvSpPr>
          <p:cNvPr id="155" name="Google Shape;155;p27"/>
          <p:cNvSpPr txBox="1"/>
          <p:nvPr/>
        </p:nvSpPr>
        <p:spPr>
          <a:xfrm>
            <a:off x="820075" y="3661050"/>
            <a:ext cx="19137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a:solidFill>
                  <a:srgbClr val="594F4F"/>
                </a:solidFill>
                <a:latin typeface="EB Garamond"/>
                <a:ea typeface="EB Garamond"/>
                <a:cs typeface="EB Garamond"/>
                <a:sym typeface="EB Garamond"/>
              </a:rPr>
              <a:t>Als er eenmaal overeenstemming is bereikt over een bepaalde toestand, kan deze nooit meer worden gewijzigd</a:t>
            </a:r>
            <a:endParaRPr sz="1200" i="0" u="none" strike="noStrike" cap="none">
              <a:solidFill>
                <a:srgbClr val="594F4F"/>
              </a:solidFill>
              <a:latin typeface="EB Garamond"/>
              <a:ea typeface="EB Garamond"/>
              <a:cs typeface="EB Garamond"/>
              <a:sym typeface="EB Garamond"/>
            </a:endParaRPr>
          </a:p>
        </p:txBody>
      </p:sp>
      <p:sp>
        <p:nvSpPr>
          <p:cNvPr id="156" name="Google Shape;156;p27"/>
          <p:cNvSpPr txBox="1"/>
          <p:nvPr/>
        </p:nvSpPr>
        <p:spPr>
          <a:xfrm>
            <a:off x="5848350" y="3661050"/>
            <a:ext cx="21279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a:solidFill>
                  <a:srgbClr val="594F4F"/>
                </a:solidFill>
                <a:latin typeface="EB Garamond"/>
                <a:ea typeface="EB Garamond"/>
                <a:cs typeface="EB Garamond"/>
                <a:sym typeface="EB Garamond"/>
              </a:rPr>
              <a:t>Het functioneert onafhankelijk van  één entiteit of institutie </a:t>
            </a:r>
            <a:endParaRPr sz="1300" i="0" u="none" strike="noStrike" cap="none">
              <a:solidFill>
                <a:srgbClr val="594F4F"/>
              </a:solidFill>
              <a:latin typeface="EB Garamond"/>
              <a:ea typeface="EB Garamond"/>
              <a:cs typeface="EB Garamond"/>
              <a:sym typeface="EB Garamond"/>
            </a:endParaRPr>
          </a:p>
        </p:txBody>
      </p:sp>
      <p:sp>
        <p:nvSpPr>
          <p:cNvPr id="157" name="Google Shape;157;p27"/>
          <p:cNvSpPr/>
          <p:nvPr/>
        </p:nvSpPr>
        <p:spPr>
          <a:xfrm>
            <a:off x="1439300" y="2436000"/>
            <a:ext cx="463500" cy="448200"/>
          </a:xfrm>
          <a:prstGeom prst="rect">
            <a:avLst/>
          </a:prstGeom>
          <a:solidFill>
            <a:srgbClr val="CC6248"/>
          </a:solidFill>
          <a:ln w="9525" cap="flat" cmpd="sng">
            <a:solidFill>
              <a:srgbClr val="595959"/>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CC6248"/>
              </a:solidFill>
              <a:latin typeface="Arial"/>
              <a:ea typeface="Arial"/>
              <a:cs typeface="Arial"/>
              <a:sym typeface="Arial"/>
            </a:endParaRPr>
          </a:p>
        </p:txBody>
      </p:sp>
      <p:sp>
        <p:nvSpPr>
          <p:cNvPr id="158" name="Google Shape;158;p27"/>
          <p:cNvSpPr/>
          <p:nvPr/>
        </p:nvSpPr>
        <p:spPr>
          <a:xfrm>
            <a:off x="2173700" y="2435988"/>
            <a:ext cx="463500" cy="448200"/>
          </a:xfrm>
          <a:prstGeom prst="rect">
            <a:avLst/>
          </a:prstGeom>
          <a:solidFill>
            <a:srgbClr val="547980"/>
          </a:solidFill>
          <a:ln w="9525" cap="flat" cmpd="sng">
            <a:solidFill>
              <a:srgbClr val="595959"/>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27"/>
          <p:cNvSpPr/>
          <p:nvPr/>
        </p:nvSpPr>
        <p:spPr>
          <a:xfrm>
            <a:off x="2908100" y="2435988"/>
            <a:ext cx="463500" cy="448200"/>
          </a:xfrm>
          <a:prstGeom prst="rect">
            <a:avLst/>
          </a:prstGeom>
          <a:solidFill>
            <a:srgbClr val="594F4F"/>
          </a:solidFill>
          <a:ln w="9525" cap="flat" cmpd="sng">
            <a:solidFill>
              <a:srgbClr val="595959"/>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27"/>
          <p:cNvSpPr txBox="1"/>
          <p:nvPr/>
        </p:nvSpPr>
        <p:spPr>
          <a:xfrm>
            <a:off x="1258525" y="1985200"/>
            <a:ext cx="3000000" cy="367200"/>
          </a:xfrm>
          <a:prstGeom prst="rect">
            <a:avLst/>
          </a:prstGeom>
          <a:noFill/>
          <a:ln>
            <a:noFill/>
          </a:ln>
        </p:spPr>
        <p:txBody>
          <a:bodyPr spcFirstLastPara="1" wrap="square" lIns="91425" tIns="91425" rIns="91425" bIns="91425" anchor="t" anchorCtr="0">
            <a:noAutofit/>
          </a:bodyPr>
          <a:lstStyle/>
          <a:p>
            <a:pPr marL="0" marR="0" lvl="0" indent="0" algn="l" rtl="0">
              <a:lnSpc>
                <a:spcPct val="107916"/>
              </a:lnSpc>
              <a:spcBef>
                <a:spcPts val="0"/>
              </a:spcBef>
              <a:spcAft>
                <a:spcPts val="800"/>
              </a:spcAft>
              <a:buClr>
                <a:srgbClr val="000000"/>
              </a:buClr>
              <a:buSzPts val="1300"/>
              <a:buFont typeface="Arial"/>
              <a:buNone/>
            </a:pPr>
            <a:r>
              <a:rPr lang="en" sz="1200" i="0" u="none" strike="noStrike" cap="none">
                <a:solidFill>
                  <a:srgbClr val="594F4F"/>
                </a:solidFill>
                <a:latin typeface="EB Garamond"/>
                <a:ea typeface="EB Garamond"/>
                <a:cs typeface="EB Garamond"/>
                <a:sym typeface="EB Garamond"/>
              </a:rPr>
              <a:t>Blockchain = Database </a:t>
            </a:r>
            <a:r>
              <a:rPr lang="en" sz="1200">
                <a:solidFill>
                  <a:srgbClr val="594F4F"/>
                </a:solidFill>
                <a:latin typeface="EB Garamond"/>
                <a:ea typeface="EB Garamond"/>
                <a:cs typeface="EB Garamond"/>
                <a:sym typeface="EB Garamond"/>
              </a:rPr>
              <a:t>Technologie</a:t>
            </a:r>
            <a:endParaRPr sz="1300" i="0" u="none" strike="noStrike" cap="none">
              <a:solidFill>
                <a:srgbClr val="594F4F"/>
              </a:solidFill>
              <a:latin typeface="EB Garamond"/>
              <a:ea typeface="EB Garamond"/>
              <a:cs typeface="EB Garamond"/>
              <a:sym typeface="EB Garamond"/>
            </a:endParaRPr>
          </a:p>
        </p:txBody>
      </p:sp>
      <p:sp>
        <p:nvSpPr>
          <p:cNvPr id="161" name="Google Shape;161;p27"/>
          <p:cNvSpPr txBox="1"/>
          <p:nvPr/>
        </p:nvSpPr>
        <p:spPr>
          <a:xfrm>
            <a:off x="4289000" y="1985200"/>
            <a:ext cx="3853200" cy="1017600"/>
          </a:xfrm>
          <a:prstGeom prst="rect">
            <a:avLst/>
          </a:prstGeom>
          <a:noFill/>
          <a:ln>
            <a:noFill/>
          </a:ln>
        </p:spPr>
        <p:txBody>
          <a:bodyPr spcFirstLastPara="1" wrap="square" lIns="91425" tIns="91425" rIns="91425" bIns="91425" anchor="t" anchorCtr="0">
            <a:noAutofit/>
          </a:bodyPr>
          <a:lstStyle/>
          <a:p>
            <a:pPr marL="0" marR="0" lvl="0" indent="0" algn="ctr" rtl="0">
              <a:lnSpc>
                <a:spcPct val="107916"/>
              </a:lnSpc>
              <a:spcBef>
                <a:spcPts val="0"/>
              </a:spcBef>
              <a:spcAft>
                <a:spcPts val="800"/>
              </a:spcAft>
              <a:buClr>
                <a:srgbClr val="000000"/>
              </a:buClr>
              <a:buSzPts val="1300"/>
              <a:buFont typeface="Arial"/>
              <a:buNone/>
            </a:pPr>
            <a:r>
              <a:rPr lang="en" sz="1200" i="0" u="none" strike="noStrike" cap="none">
                <a:solidFill>
                  <a:srgbClr val="594F4F"/>
                </a:solidFill>
                <a:latin typeface="EB Garamond"/>
                <a:ea typeface="EB Garamond"/>
                <a:cs typeface="EB Garamond"/>
                <a:sym typeface="EB Garamond"/>
              </a:rPr>
              <a:t>Bitcoin </a:t>
            </a:r>
            <a:r>
              <a:rPr lang="en" sz="1200">
                <a:solidFill>
                  <a:srgbClr val="594F4F"/>
                </a:solidFill>
                <a:latin typeface="EB Garamond"/>
                <a:ea typeface="EB Garamond"/>
                <a:cs typeface="EB Garamond"/>
                <a:sym typeface="EB Garamond"/>
              </a:rPr>
              <a:t>en digitale waarde gebouwd op een Blockchain</a:t>
            </a:r>
            <a:endParaRPr sz="1200" i="0" u="none" strike="noStrike" cap="none">
              <a:solidFill>
                <a:srgbClr val="594F4F"/>
              </a:solidFill>
              <a:latin typeface="EB Garamond"/>
              <a:ea typeface="EB Garamond"/>
              <a:cs typeface="EB Garamond"/>
              <a:sym typeface="EB Garamond"/>
            </a:endParaRPr>
          </a:p>
        </p:txBody>
      </p:sp>
      <p:cxnSp>
        <p:nvCxnSpPr>
          <p:cNvPr id="162" name="Google Shape;162;p27"/>
          <p:cNvCxnSpPr>
            <a:stCxn id="157" idx="3"/>
            <a:endCxn id="158" idx="1"/>
          </p:cNvCxnSpPr>
          <p:nvPr/>
        </p:nvCxnSpPr>
        <p:spPr>
          <a:xfrm>
            <a:off x="1902800" y="2660100"/>
            <a:ext cx="270900" cy="0"/>
          </a:xfrm>
          <a:prstGeom prst="straightConnector1">
            <a:avLst/>
          </a:prstGeom>
          <a:noFill/>
          <a:ln w="28575" cap="flat" cmpd="sng">
            <a:solidFill>
              <a:srgbClr val="595959"/>
            </a:solidFill>
            <a:prstDash val="solid"/>
            <a:round/>
            <a:headEnd type="none" w="sm" len="sm"/>
            <a:tailEnd type="none" w="sm" len="sm"/>
          </a:ln>
          <a:effectLst>
            <a:outerShdw blurRad="57150" dist="19050" dir="5400000" algn="bl" rotWithShape="0">
              <a:srgbClr val="000000">
                <a:alpha val="49800"/>
              </a:srgbClr>
            </a:outerShdw>
          </a:effectLst>
        </p:spPr>
      </p:cxnSp>
      <p:cxnSp>
        <p:nvCxnSpPr>
          <p:cNvPr id="163" name="Google Shape;163;p27"/>
          <p:cNvCxnSpPr>
            <a:stCxn id="158" idx="3"/>
            <a:endCxn id="159" idx="1"/>
          </p:cNvCxnSpPr>
          <p:nvPr/>
        </p:nvCxnSpPr>
        <p:spPr>
          <a:xfrm>
            <a:off x="2637200" y="2660088"/>
            <a:ext cx="270900" cy="0"/>
          </a:xfrm>
          <a:prstGeom prst="straightConnector1">
            <a:avLst/>
          </a:prstGeom>
          <a:noFill/>
          <a:ln w="28575" cap="flat" cmpd="sng">
            <a:solidFill>
              <a:srgbClr val="595959"/>
            </a:solidFill>
            <a:prstDash val="solid"/>
            <a:round/>
            <a:headEnd type="none" w="sm" len="sm"/>
            <a:tailEnd type="none" w="sm" len="sm"/>
          </a:ln>
          <a:effectLst>
            <a:outerShdw blurRad="57150" dist="19050" dir="5400000" algn="bl" rotWithShape="0">
              <a:srgbClr val="000000">
                <a:alpha val="49800"/>
              </a:srgbClr>
            </a:outerShdw>
          </a:effectLst>
        </p:spPr>
      </p:cxnSp>
      <p:pic>
        <p:nvPicPr>
          <p:cNvPr id="164" name="Google Shape;164;p27"/>
          <p:cNvPicPr preferRelativeResize="0"/>
          <p:nvPr/>
        </p:nvPicPr>
        <p:blipFill>
          <a:blip r:embed="rId4">
            <a:alphaModFix/>
          </a:blip>
          <a:stretch>
            <a:fillRect/>
          </a:stretch>
        </p:blipFill>
        <p:spPr>
          <a:xfrm>
            <a:off x="4258525" y="1988927"/>
            <a:ext cx="2657350" cy="1494750"/>
          </a:xfrm>
          <a:prstGeom prst="rect">
            <a:avLst/>
          </a:prstGeom>
          <a:noFill/>
          <a:ln>
            <a:noFill/>
          </a:ln>
        </p:spPr>
      </p:pic>
      <p:pic>
        <p:nvPicPr>
          <p:cNvPr id="165" name="Google Shape;165;p27"/>
          <p:cNvPicPr preferRelativeResize="0"/>
          <p:nvPr/>
        </p:nvPicPr>
        <p:blipFill>
          <a:blip r:embed="rId5">
            <a:alphaModFix/>
          </a:blip>
          <a:stretch>
            <a:fillRect/>
          </a:stretch>
        </p:blipFill>
        <p:spPr>
          <a:xfrm>
            <a:off x="6807174" y="2330013"/>
            <a:ext cx="1650949" cy="8125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pic>
        <p:nvPicPr>
          <p:cNvPr id="170" name="Google Shape;170;p28"/>
          <p:cNvPicPr preferRelativeResize="0"/>
          <p:nvPr/>
        </p:nvPicPr>
        <p:blipFill rotWithShape="1">
          <a:blip r:embed="rId3">
            <a:alphaModFix/>
          </a:blip>
          <a:srcRect l="23747" t="12436" r="23222" b="36236"/>
          <a:stretch/>
        </p:blipFill>
        <p:spPr>
          <a:xfrm>
            <a:off x="8333175" y="294525"/>
            <a:ext cx="499124" cy="483100"/>
          </a:xfrm>
          <a:prstGeom prst="rect">
            <a:avLst/>
          </a:prstGeom>
          <a:noFill/>
          <a:ln>
            <a:noFill/>
          </a:ln>
        </p:spPr>
      </p:pic>
      <p:sp>
        <p:nvSpPr>
          <p:cNvPr id="171" name="Google Shape;171;p28"/>
          <p:cNvSpPr txBox="1"/>
          <p:nvPr/>
        </p:nvSpPr>
        <p:spPr>
          <a:xfrm>
            <a:off x="735000" y="804925"/>
            <a:ext cx="7675200" cy="367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100" b="1" i="0" u="none" strike="noStrike" cap="none">
                <a:solidFill>
                  <a:srgbClr val="000000"/>
                </a:solidFill>
                <a:latin typeface="EB Garamond"/>
                <a:ea typeface="EB Garamond"/>
                <a:cs typeface="EB Garamond"/>
                <a:sym typeface="EB Garamond"/>
              </a:rPr>
              <a:t>Blockchain heeft e</a:t>
            </a:r>
            <a:r>
              <a:rPr lang="en" sz="1100" b="1">
                <a:latin typeface="EB Garamond"/>
                <a:ea typeface="EB Garamond"/>
                <a:cs typeface="EB Garamond"/>
                <a:sym typeface="EB Garamond"/>
              </a:rPr>
              <a:t>en transitie gestart naar Web 3.0 - een digitale infrastructuur die geheel beheerd wordt door de gebruikers</a:t>
            </a:r>
            <a:endParaRPr sz="1100" i="0" u="none" strike="noStrike" cap="none">
              <a:solidFill>
                <a:srgbClr val="000000"/>
              </a:solidFill>
              <a:latin typeface="EB Garamond"/>
              <a:ea typeface="EB Garamond"/>
              <a:cs typeface="EB Garamond"/>
              <a:sym typeface="EB Garamond"/>
            </a:endParaRPr>
          </a:p>
        </p:txBody>
      </p:sp>
      <p:sp>
        <p:nvSpPr>
          <p:cNvPr id="172" name="Google Shape;172;p28"/>
          <p:cNvSpPr txBox="1"/>
          <p:nvPr/>
        </p:nvSpPr>
        <p:spPr>
          <a:xfrm>
            <a:off x="508575" y="2063250"/>
            <a:ext cx="81429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7916"/>
              </a:lnSpc>
              <a:spcBef>
                <a:spcPts val="0"/>
              </a:spcBef>
              <a:spcAft>
                <a:spcPts val="0"/>
              </a:spcAft>
              <a:buClr>
                <a:srgbClr val="000000"/>
              </a:buClr>
              <a:buSzPts val="1100"/>
              <a:buFont typeface="Arial"/>
              <a:buNone/>
            </a:pPr>
            <a:br>
              <a:rPr lang="en" sz="1200" i="0" u="none" strike="noStrike" cap="none">
                <a:solidFill>
                  <a:srgbClr val="000000"/>
                </a:solidFill>
                <a:latin typeface="EB Garamond"/>
                <a:ea typeface="EB Garamond"/>
                <a:cs typeface="EB Garamond"/>
                <a:sym typeface="EB Garamond"/>
              </a:rPr>
            </a:br>
            <a:br>
              <a:rPr lang="en" sz="1200" i="0" u="none" strike="noStrike" cap="none">
                <a:solidFill>
                  <a:srgbClr val="000000"/>
                </a:solidFill>
                <a:latin typeface="EB Garamond"/>
                <a:ea typeface="EB Garamond"/>
                <a:cs typeface="EB Garamond"/>
                <a:sym typeface="EB Garamond"/>
              </a:rPr>
            </a:br>
            <a:br>
              <a:rPr lang="en" sz="1200" i="0" u="none" strike="noStrike" cap="none">
                <a:solidFill>
                  <a:srgbClr val="000000"/>
                </a:solidFill>
                <a:latin typeface="EB Garamond"/>
                <a:ea typeface="EB Garamond"/>
                <a:cs typeface="EB Garamond"/>
                <a:sym typeface="EB Garamond"/>
              </a:rPr>
            </a:br>
            <a:br>
              <a:rPr lang="en" sz="1200" i="0" u="none" strike="noStrike" cap="none">
                <a:solidFill>
                  <a:srgbClr val="000000"/>
                </a:solidFill>
                <a:latin typeface="EB Garamond"/>
                <a:ea typeface="EB Garamond"/>
                <a:cs typeface="EB Garamond"/>
                <a:sym typeface="EB Garamond"/>
              </a:rPr>
            </a:br>
            <a:br>
              <a:rPr lang="en" sz="1200" i="0" u="none" strike="noStrike" cap="none">
                <a:solidFill>
                  <a:srgbClr val="000000"/>
                </a:solidFill>
                <a:latin typeface="EB Garamond"/>
                <a:ea typeface="EB Garamond"/>
                <a:cs typeface="EB Garamond"/>
                <a:sym typeface="EB Garamond"/>
              </a:rPr>
            </a:br>
            <a:br>
              <a:rPr lang="en" sz="1200" i="0" u="none" strike="noStrike" cap="none">
                <a:solidFill>
                  <a:srgbClr val="000000"/>
                </a:solidFill>
                <a:latin typeface="EB Garamond"/>
                <a:ea typeface="EB Garamond"/>
                <a:cs typeface="EB Garamond"/>
                <a:sym typeface="EB Garamond"/>
              </a:rPr>
            </a:br>
            <a:br>
              <a:rPr lang="en" sz="1200" i="0" u="none" strike="noStrike" cap="none">
                <a:solidFill>
                  <a:srgbClr val="000000"/>
                </a:solidFill>
                <a:latin typeface="EB Garamond"/>
                <a:ea typeface="EB Garamond"/>
                <a:cs typeface="EB Garamond"/>
                <a:sym typeface="EB Garamond"/>
              </a:rPr>
            </a:br>
            <a:br>
              <a:rPr lang="en" sz="1200" i="0" u="none" strike="noStrike" cap="none">
                <a:solidFill>
                  <a:srgbClr val="000000"/>
                </a:solidFill>
                <a:latin typeface="EB Garamond"/>
                <a:ea typeface="EB Garamond"/>
                <a:cs typeface="EB Garamond"/>
                <a:sym typeface="EB Garamond"/>
              </a:rPr>
            </a:br>
            <a:r>
              <a:rPr lang="en" sz="1200">
                <a:latin typeface="EB Garamond"/>
                <a:ea typeface="EB Garamond"/>
                <a:cs typeface="EB Garamond"/>
                <a:sym typeface="EB Garamond"/>
              </a:rPr>
              <a:t>Blockchain-technologie kan </a:t>
            </a:r>
            <a:r>
              <a:rPr lang="en" sz="1200" b="1">
                <a:latin typeface="EB Garamond"/>
                <a:ea typeface="EB Garamond"/>
                <a:cs typeface="EB Garamond"/>
                <a:sym typeface="EB Garamond"/>
              </a:rPr>
              <a:t>de fundamenten van het moderne web nivelleren</a:t>
            </a:r>
            <a:r>
              <a:rPr lang="en" sz="1200">
                <a:latin typeface="EB Garamond"/>
                <a:ea typeface="EB Garamond"/>
                <a:cs typeface="EB Garamond"/>
                <a:sym typeface="EB Garamond"/>
              </a:rPr>
              <a:t> en </a:t>
            </a:r>
            <a:r>
              <a:rPr lang="en" sz="1200" b="1">
                <a:latin typeface="EB Garamond"/>
                <a:ea typeface="EB Garamond"/>
                <a:cs typeface="EB Garamond"/>
                <a:sym typeface="EB Garamond"/>
              </a:rPr>
              <a:t>politieke, financiële en culturele instellingen die daarvan afhankelijk zijn, uitdagen</a:t>
            </a:r>
            <a:r>
              <a:rPr lang="en" sz="1200">
                <a:latin typeface="EB Garamond"/>
                <a:ea typeface="EB Garamond"/>
                <a:cs typeface="EB Garamond"/>
                <a:sym typeface="EB Garamond"/>
              </a:rPr>
              <a:t>. Web 3.0 is een tweede beroep op de basis idealen van het internet: vrije en open toegang tot informatie, verbinding, en uitwisseling.</a:t>
            </a:r>
            <a:br>
              <a:rPr lang="en" sz="1200" i="0" u="none" strike="noStrike" cap="none">
                <a:solidFill>
                  <a:srgbClr val="000000"/>
                </a:solidFill>
                <a:latin typeface="Lato"/>
                <a:ea typeface="Lato"/>
                <a:cs typeface="Lato"/>
                <a:sym typeface="Lato"/>
              </a:rPr>
            </a:br>
            <a:endParaRPr sz="1200" i="0" u="none" strike="noStrike" cap="none">
              <a:solidFill>
                <a:srgbClr val="000000"/>
              </a:solidFill>
              <a:latin typeface="Lato"/>
              <a:ea typeface="Lato"/>
              <a:cs typeface="Lato"/>
              <a:sym typeface="Lato"/>
            </a:endParaRPr>
          </a:p>
          <a:p>
            <a:pPr marL="0" marR="0" lvl="0" indent="0" algn="l" rtl="0">
              <a:lnSpc>
                <a:spcPct val="100000"/>
              </a:lnSpc>
              <a:spcBef>
                <a:spcPts val="800"/>
              </a:spcBef>
              <a:spcAft>
                <a:spcPts val="0"/>
              </a:spcAft>
              <a:buClr>
                <a:srgbClr val="000000"/>
              </a:buClr>
              <a:buSzPts val="1400"/>
              <a:buFont typeface="Arial"/>
              <a:buNone/>
            </a:pPr>
            <a:endParaRPr sz="1400" i="0" u="none" strike="noStrike" cap="none">
              <a:solidFill>
                <a:srgbClr val="000000"/>
              </a:solidFill>
              <a:latin typeface="Lato"/>
              <a:ea typeface="Lato"/>
              <a:cs typeface="Lato"/>
              <a:sym typeface="Lato"/>
            </a:endParaRPr>
          </a:p>
          <a:p>
            <a:pPr marL="0" marR="0" lvl="0" indent="0" algn="just" rtl="0">
              <a:lnSpc>
                <a:spcPct val="107916"/>
              </a:lnSpc>
              <a:spcBef>
                <a:spcPts val="0"/>
              </a:spcBef>
              <a:spcAft>
                <a:spcPts val="0"/>
              </a:spcAft>
              <a:buClr>
                <a:srgbClr val="000000"/>
              </a:buClr>
              <a:buSzPts val="1800"/>
              <a:buFont typeface="Arial"/>
              <a:buNone/>
            </a:pPr>
            <a:endParaRPr sz="1800" i="0" u="none" strike="noStrike" cap="none">
              <a:solidFill>
                <a:srgbClr val="000000"/>
              </a:solidFill>
              <a:latin typeface="Lato"/>
              <a:ea typeface="Lato"/>
              <a:cs typeface="Lato"/>
              <a:sym typeface="Lato"/>
            </a:endParaRPr>
          </a:p>
          <a:p>
            <a:pPr marL="0" marR="0" lvl="0" indent="0" algn="just" rtl="0">
              <a:lnSpc>
                <a:spcPct val="107916"/>
              </a:lnSpc>
              <a:spcBef>
                <a:spcPts val="800"/>
              </a:spcBef>
              <a:spcAft>
                <a:spcPts val="0"/>
              </a:spcAft>
              <a:buClr>
                <a:srgbClr val="000000"/>
              </a:buClr>
              <a:buSzPts val="1100"/>
              <a:buFont typeface="Arial"/>
              <a:buNone/>
            </a:pPr>
            <a:endParaRPr sz="1800" b="1" i="0" u="none" strike="noStrike" cap="none">
              <a:solidFill>
                <a:srgbClr val="000000"/>
              </a:solidFill>
              <a:latin typeface="Lato"/>
              <a:ea typeface="Lato"/>
              <a:cs typeface="Lato"/>
              <a:sym typeface="Lato"/>
            </a:endParaRPr>
          </a:p>
          <a:p>
            <a:pPr marL="0" marR="0" lvl="0" indent="0" algn="l" rtl="0">
              <a:lnSpc>
                <a:spcPct val="100000"/>
              </a:lnSpc>
              <a:spcBef>
                <a:spcPts val="800"/>
              </a:spcBef>
              <a:spcAft>
                <a:spcPts val="0"/>
              </a:spcAft>
              <a:buClr>
                <a:srgbClr val="000000"/>
              </a:buClr>
              <a:buSzPts val="2200"/>
              <a:buFont typeface="Arial"/>
              <a:buNone/>
            </a:pPr>
            <a:endParaRPr sz="22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2200"/>
              <a:buFont typeface="Arial"/>
              <a:buNone/>
            </a:pPr>
            <a:endParaRPr sz="220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endParaRPr sz="22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2200"/>
              <a:buFont typeface="Arial"/>
              <a:buNone/>
            </a:pPr>
            <a:endParaRPr sz="2200" i="0" u="none" strike="noStrike" cap="none">
              <a:solidFill>
                <a:srgbClr val="000000"/>
              </a:solidFill>
              <a:latin typeface="Lato"/>
              <a:ea typeface="Lato"/>
              <a:cs typeface="Lato"/>
              <a:sym typeface="Lato"/>
            </a:endParaRPr>
          </a:p>
        </p:txBody>
      </p:sp>
      <p:sp>
        <p:nvSpPr>
          <p:cNvPr id="173" name="Google Shape;173;p28"/>
          <p:cNvSpPr txBox="1"/>
          <p:nvPr/>
        </p:nvSpPr>
        <p:spPr>
          <a:xfrm>
            <a:off x="1203250" y="1809125"/>
            <a:ext cx="2224500" cy="201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300" b="1" i="0" u="none" strike="noStrike" cap="none">
                <a:solidFill>
                  <a:srgbClr val="000000"/>
                </a:solidFill>
                <a:latin typeface="EB Garamond"/>
                <a:ea typeface="EB Garamond"/>
                <a:cs typeface="EB Garamond"/>
                <a:sym typeface="EB Garamond"/>
              </a:rPr>
              <a:t>Web 1.0</a:t>
            </a:r>
            <a:br>
              <a:rPr lang="en" sz="2300" b="1" i="0" u="none" strike="noStrike" cap="none">
                <a:solidFill>
                  <a:srgbClr val="000000"/>
                </a:solidFill>
                <a:latin typeface="EB Garamond"/>
                <a:ea typeface="EB Garamond"/>
                <a:cs typeface="EB Garamond"/>
                <a:sym typeface="EB Garamond"/>
              </a:rPr>
            </a:br>
            <a:r>
              <a:rPr lang="en" sz="1300">
                <a:latin typeface="EB Garamond"/>
                <a:ea typeface="EB Garamond"/>
                <a:cs typeface="EB Garamond"/>
                <a:sym typeface="EB Garamond"/>
              </a:rPr>
              <a:t>Alleen</a:t>
            </a:r>
            <a:r>
              <a:rPr lang="en" sz="1300" i="0" u="none" strike="noStrike" cap="none">
                <a:solidFill>
                  <a:srgbClr val="000000"/>
                </a:solidFill>
                <a:latin typeface="EB Garamond"/>
                <a:ea typeface="EB Garamond"/>
                <a:cs typeface="EB Garamond"/>
                <a:sym typeface="EB Garamond"/>
              </a:rPr>
              <a:t>-</a:t>
            </a:r>
            <a:r>
              <a:rPr lang="en" sz="1300">
                <a:latin typeface="EB Garamond"/>
                <a:ea typeface="EB Garamond"/>
                <a:cs typeface="EB Garamond"/>
                <a:sym typeface="EB Garamond"/>
              </a:rPr>
              <a:t>lezen</a:t>
            </a:r>
            <a:br>
              <a:rPr lang="en" sz="1300" i="0" u="none" strike="noStrike" cap="none">
                <a:solidFill>
                  <a:srgbClr val="000000"/>
                </a:solidFill>
                <a:latin typeface="EB Garamond"/>
                <a:ea typeface="EB Garamond"/>
                <a:cs typeface="EB Garamond"/>
                <a:sym typeface="EB Garamond"/>
              </a:rPr>
            </a:br>
            <a:br>
              <a:rPr lang="en" sz="1300" i="0" u="none" strike="noStrike" cap="none">
                <a:solidFill>
                  <a:srgbClr val="000000"/>
                </a:solidFill>
                <a:latin typeface="EB Garamond"/>
                <a:ea typeface="EB Garamond"/>
                <a:cs typeface="EB Garamond"/>
                <a:sym typeface="EB Garamond"/>
              </a:rPr>
            </a:br>
            <a:r>
              <a:rPr lang="en" sz="1300" b="1">
                <a:latin typeface="EB Garamond"/>
                <a:ea typeface="EB Garamond"/>
                <a:cs typeface="EB Garamond"/>
                <a:sym typeface="EB Garamond"/>
              </a:rPr>
              <a:t>Informatie Economie</a:t>
            </a:r>
            <a:br>
              <a:rPr lang="en" sz="1300" i="0" u="none" strike="noStrike" cap="none">
                <a:solidFill>
                  <a:srgbClr val="000000"/>
                </a:solidFill>
                <a:latin typeface="EB Garamond"/>
                <a:ea typeface="EB Garamond"/>
                <a:cs typeface="EB Garamond"/>
                <a:sym typeface="EB Garamond"/>
              </a:rPr>
            </a:br>
            <a:r>
              <a:rPr lang="en" sz="1300">
                <a:latin typeface="EB Garamond"/>
                <a:ea typeface="EB Garamond"/>
                <a:cs typeface="EB Garamond"/>
                <a:sym typeface="EB Garamond"/>
              </a:rPr>
              <a:t>Bestaande informatie werd verzameld in een enkele database</a:t>
            </a:r>
            <a:br>
              <a:rPr lang="en" sz="1300" i="0" u="none" strike="noStrike" cap="none">
                <a:solidFill>
                  <a:srgbClr val="000000"/>
                </a:solidFill>
                <a:latin typeface="Lato"/>
                <a:ea typeface="Lato"/>
                <a:cs typeface="Lato"/>
                <a:sym typeface="Lato"/>
              </a:rPr>
            </a:br>
            <a:br>
              <a:rPr lang="en" b="1" i="0" u="none" strike="noStrike" cap="none">
                <a:solidFill>
                  <a:srgbClr val="000000"/>
                </a:solidFill>
                <a:latin typeface="Lato"/>
                <a:ea typeface="Lato"/>
                <a:cs typeface="Lato"/>
                <a:sym typeface="Lato"/>
              </a:rPr>
            </a:br>
            <a:endParaRPr b="1" i="0" u="none" strike="noStrike" cap="none">
              <a:solidFill>
                <a:srgbClr val="000000"/>
              </a:solidFill>
              <a:latin typeface="Lato"/>
              <a:ea typeface="Lato"/>
              <a:cs typeface="Lato"/>
              <a:sym typeface="Lato"/>
            </a:endParaRPr>
          </a:p>
        </p:txBody>
      </p:sp>
      <p:sp>
        <p:nvSpPr>
          <p:cNvPr id="174" name="Google Shape;174;p28"/>
          <p:cNvSpPr txBox="1"/>
          <p:nvPr/>
        </p:nvSpPr>
        <p:spPr>
          <a:xfrm>
            <a:off x="3427750" y="1809125"/>
            <a:ext cx="2224500" cy="187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300" b="1" i="0" u="none" strike="noStrike" cap="none">
                <a:solidFill>
                  <a:srgbClr val="000000"/>
                </a:solidFill>
                <a:latin typeface="EB Garamond"/>
                <a:ea typeface="EB Garamond"/>
                <a:cs typeface="EB Garamond"/>
                <a:sym typeface="EB Garamond"/>
              </a:rPr>
              <a:t>Web 2.0</a:t>
            </a:r>
            <a:br>
              <a:rPr lang="en" sz="2300" b="1" i="0" u="none" strike="noStrike" cap="none">
                <a:solidFill>
                  <a:srgbClr val="000000"/>
                </a:solidFill>
                <a:latin typeface="EB Garamond"/>
                <a:ea typeface="EB Garamond"/>
                <a:cs typeface="EB Garamond"/>
                <a:sym typeface="EB Garamond"/>
              </a:rPr>
            </a:br>
            <a:r>
              <a:rPr lang="en" sz="1300">
                <a:latin typeface="EB Garamond"/>
                <a:ea typeface="EB Garamond"/>
                <a:cs typeface="EB Garamond"/>
                <a:sym typeface="EB Garamond"/>
              </a:rPr>
              <a:t>Lezen </a:t>
            </a:r>
            <a:r>
              <a:rPr lang="en" sz="1300" i="0" u="none" strike="noStrike" cap="none">
                <a:solidFill>
                  <a:srgbClr val="000000"/>
                </a:solidFill>
                <a:latin typeface="EB Garamond"/>
                <a:ea typeface="EB Garamond"/>
                <a:cs typeface="EB Garamond"/>
                <a:sym typeface="EB Garamond"/>
              </a:rPr>
              <a:t>&amp; </a:t>
            </a:r>
            <a:r>
              <a:rPr lang="en" sz="1300">
                <a:latin typeface="EB Garamond"/>
                <a:ea typeface="EB Garamond"/>
                <a:cs typeface="EB Garamond"/>
                <a:sym typeface="EB Garamond"/>
              </a:rPr>
              <a:t>Schrijven</a:t>
            </a:r>
            <a:br>
              <a:rPr lang="en" sz="1300" i="0" u="none" strike="noStrike" cap="none">
                <a:solidFill>
                  <a:srgbClr val="000000"/>
                </a:solidFill>
                <a:latin typeface="EB Garamond"/>
                <a:ea typeface="EB Garamond"/>
                <a:cs typeface="EB Garamond"/>
                <a:sym typeface="EB Garamond"/>
              </a:rPr>
            </a:br>
            <a:br>
              <a:rPr lang="en" sz="1300" i="0" u="none" strike="noStrike" cap="none">
                <a:solidFill>
                  <a:srgbClr val="000000"/>
                </a:solidFill>
                <a:latin typeface="EB Garamond"/>
                <a:ea typeface="EB Garamond"/>
                <a:cs typeface="EB Garamond"/>
                <a:sym typeface="EB Garamond"/>
              </a:rPr>
            </a:br>
            <a:r>
              <a:rPr lang="en" sz="1300" b="1" i="0" u="none" strike="noStrike" cap="none">
                <a:solidFill>
                  <a:srgbClr val="000000"/>
                </a:solidFill>
                <a:latin typeface="EB Garamond"/>
                <a:ea typeface="EB Garamond"/>
                <a:cs typeface="EB Garamond"/>
                <a:sym typeface="EB Garamond"/>
              </a:rPr>
              <a:t>Platform </a:t>
            </a:r>
            <a:r>
              <a:rPr lang="en" sz="1300" b="1">
                <a:latin typeface="EB Garamond"/>
                <a:ea typeface="EB Garamond"/>
                <a:cs typeface="EB Garamond"/>
                <a:sym typeface="EB Garamond"/>
              </a:rPr>
              <a:t>Economie</a:t>
            </a:r>
            <a:br>
              <a:rPr lang="en" sz="1300" i="0" u="none" strike="noStrike" cap="none">
                <a:solidFill>
                  <a:srgbClr val="000000"/>
                </a:solidFill>
                <a:latin typeface="EB Garamond"/>
                <a:ea typeface="EB Garamond"/>
                <a:cs typeface="EB Garamond"/>
                <a:sym typeface="EB Garamond"/>
              </a:rPr>
            </a:br>
            <a:r>
              <a:rPr lang="en" sz="1300">
                <a:latin typeface="EB Garamond"/>
                <a:ea typeface="EB Garamond"/>
                <a:cs typeface="EB Garamond"/>
                <a:sym typeface="EB Garamond"/>
              </a:rPr>
              <a:t>Individuen kregen de mogelijkheid om informatie te creëren in een wereldwijde database</a:t>
            </a:r>
            <a:br>
              <a:rPr lang="en" sz="1300" i="0" u="none" strike="noStrike" cap="none">
                <a:solidFill>
                  <a:srgbClr val="000000"/>
                </a:solidFill>
                <a:latin typeface="Lato"/>
                <a:ea typeface="Lato"/>
                <a:cs typeface="Lato"/>
                <a:sym typeface="Lato"/>
              </a:rPr>
            </a:br>
            <a:br>
              <a:rPr lang="en" sz="1200" i="0" u="none" strike="noStrike" cap="none">
                <a:solidFill>
                  <a:srgbClr val="000000"/>
                </a:solidFill>
                <a:latin typeface="Lato"/>
                <a:ea typeface="Lato"/>
                <a:cs typeface="Lato"/>
                <a:sym typeface="Lato"/>
              </a:rPr>
            </a:br>
            <a:br>
              <a:rPr lang="en" sz="1200" i="0" u="none" strike="noStrike" cap="none">
                <a:solidFill>
                  <a:srgbClr val="000000"/>
                </a:solidFill>
                <a:latin typeface="Lato"/>
                <a:ea typeface="Lato"/>
                <a:cs typeface="Lato"/>
                <a:sym typeface="Lato"/>
              </a:rPr>
            </a:br>
            <a:endParaRPr sz="1200" i="0" u="none" strike="noStrike" cap="none">
              <a:solidFill>
                <a:srgbClr val="000000"/>
              </a:solidFill>
              <a:latin typeface="Lato"/>
              <a:ea typeface="Lato"/>
              <a:cs typeface="Lato"/>
              <a:sym typeface="Lato"/>
            </a:endParaRPr>
          </a:p>
        </p:txBody>
      </p:sp>
      <p:sp>
        <p:nvSpPr>
          <p:cNvPr id="175" name="Google Shape;175;p28"/>
          <p:cNvSpPr txBox="1"/>
          <p:nvPr/>
        </p:nvSpPr>
        <p:spPr>
          <a:xfrm>
            <a:off x="5694025" y="1818800"/>
            <a:ext cx="2533200" cy="197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300" b="1" i="0" u="none" strike="noStrike" cap="none">
                <a:solidFill>
                  <a:srgbClr val="000000"/>
                </a:solidFill>
                <a:latin typeface="EB Garamond"/>
                <a:ea typeface="EB Garamond"/>
                <a:cs typeface="EB Garamond"/>
                <a:sym typeface="EB Garamond"/>
              </a:rPr>
              <a:t>Web 3.0</a:t>
            </a:r>
            <a:br>
              <a:rPr lang="en" sz="2300" b="1" i="0" u="none" strike="noStrike" cap="none">
                <a:solidFill>
                  <a:srgbClr val="000000"/>
                </a:solidFill>
                <a:latin typeface="EB Garamond"/>
                <a:ea typeface="EB Garamond"/>
                <a:cs typeface="EB Garamond"/>
                <a:sym typeface="EB Garamond"/>
              </a:rPr>
            </a:br>
            <a:r>
              <a:rPr lang="en" sz="1300">
                <a:latin typeface="EB Garamond"/>
                <a:ea typeface="EB Garamond"/>
                <a:cs typeface="EB Garamond"/>
                <a:sym typeface="EB Garamond"/>
              </a:rPr>
              <a:t>Lezen</a:t>
            </a:r>
            <a:r>
              <a:rPr lang="en" sz="1300" i="0" u="none" strike="noStrike" cap="none">
                <a:solidFill>
                  <a:srgbClr val="000000"/>
                </a:solidFill>
                <a:latin typeface="EB Garamond"/>
                <a:ea typeface="EB Garamond"/>
                <a:cs typeface="EB Garamond"/>
                <a:sym typeface="EB Garamond"/>
              </a:rPr>
              <a:t>, </a:t>
            </a:r>
            <a:r>
              <a:rPr lang="en" sz="1300">
                <a:latin typeface="EB Garamond"/>
                <a:ea typeface="EB Garamond"/>
                <a:cs typeface="EB Garamond"/>
                <a:sym typeface="EB Garamond"/>
              </a:rPr>
              <a:t>Schrijven </a:t>
            </a:r>
            <a:r>
              <a:rPr lang="en" sz="1300" i="0" u="none" strike="noStrike" cap="none">
                <a:solidFill>
                  <a:srgbClr val="000000"/>
                </a:solidFill>
                <a:latin typeface="EB Garamond"/>
                <a:ea typeface="EB Garamond"/>
                <a:cs typeface="EB Garamond"/>
                <a:sym typeface="EB Garamond"/>
              </a:rPr>
              <a:t>&amp; </a:t>
            </a:r>
            <a:r>
              <a:rPr lang="en" sz="1300">
                <a:latin typeface="EB Garamond"/>
                <a:ea typeface="EB Garamond"/>
                <a:cs typeface="EB Garamond"/>
                <a:sym typeface="EB Garamond"/>
              </a:rPr>
              <a:t>Uitvoeren</a:t>
            </a:r>
            <a:br>
              <a:rPr lang="en" sz="1300" i="0" u="none" strike="noStrike" cap="none">
                <a:solidFill>
                  <a:srgbClr val="000000"/>
                </a:solidFill>
                <a:latin typeface="EB Garamond"/>
                <a:ea typeface="EB Garamond"/>
                <a:cs typeface="EB Garamond"/>
                <a:sym typeface="EB Garamond"/>
              </a:rPr>
            </a:br>
            <a:br>
              <a:rPr lang="en" sz="1300" i="0" u="none" strike="noStrike" cap="none">
                <a:solidFill>
                  <a:srgbClr val="000000"/>
                </a:solidFill>
                <a:latin typeface="EB Garamond"/>
                <a:ea typeface="EB Garamond"/>
                <a:cs typeface="EB Garamond"/>
                <a:sym typeface="EB Garamond"/>
              </a:rPr>
            </a:br>
            <a:r>
              <a:rPr lang="en" sz="1300" b="1" i="0" u="none" strike="noStrike" cap="none">
                <a:solidFill>
                  <a:srgbClr val="000000"/>
                </a:solidFill>
                <a:latin typeface="EB Garamond"/>
                <a:ea typeface="EB Garamond"/>
                <a:cs typeface="EB Garamond"/>
                <a:sym typeface="EB Garamond"/>
              </a:rPr>
              <a:t>Token </a:t>
            </a:r>
            <a:r>
              <a:rPr lang="en" sz="1300" b="1">
                <a:latin typeface="EB Garamond"/>
                <a:ea typeface="EB Garamond"/>
                <a:cs typeface="EB Garamond"/>
                <a:sym typeface="EB Garamond"/>
              </a:rPr>
              <a:t>Economie</a:t>
            </a:r>
            <a:br>
              <a:rPr lang="en" sz="1300" i="0" u="none" strike="noStrike" cap="none">
                <a:solidFill>
                  <a:srgbClr val="000000"/>
                </a:solidFill>
                <a:latin typeface="EB Garamond"/>
                <a:ea typeface="EB Garamond"/>
                <a:cs typeface="EB Garamond"/>
                <a:sym typeface="EB Garamond"/>
              </a:rPr>
            </a:br>
            <a:r>
              <a:rPr lang="en" sz="1300">
                <a:latin typeface="EB Garamond"/>
                <a:ea typeface="EB Garamond"/>
                <a:cs typeface="EB Garamond"/>
                <a:sym typeface="EB Garamond"/>
              </a:rPr>
              <a:t>Individuen hebben het potentieel om geld te verdienen met hun eigen gegevens</a:t>
            </a:r>
            <a:endParaRPr sz="1300" i="0" u="none" strike="noStrike" cap="none">
              <a:solidFill>
                <a:srgbClr val="000000"/>
              </a:solidFill>
              <a:latin typeface="EB Garamond"/>
              <a:ea typeface="EB Garamond"/>
              <a:cs typeface="EB Garamond"/>
              <a:sym typeface="EB Garamond"/>
            </a:endParaRPr>
          </a:p>
        </p:txBody>
      </p:sp>
      <p:pic>
        <p:nvPicPr>
          <p:cNvPr id="176" name="Google Shape;176;p28"/>
          <p:cNvPicPr preferRelativeResize="0"/>
          <p:nvPr/>
        </p:nvPicPr>
        <p:blipFill rotWithShape="1">
          <a:blip r:embed="rId4">
            <a:alphaModFix/>
          </a:blip>
          <a:srcRect/>
          <a:stretch/>
        </p:blipFill>
        <p:spPr>
          <a:xfrm>
            <a:off x="1881498" y="1475425"/>
            <a:ext cx="363000" cy="345150"/>
          </a:xfrm>
          <a:prstGeom prst="rect">
            <a:avLst/>
          </a:prstGeom>
          <a:noFill/>
          <a:ln>
            <a:noFill/>
          </a:ln>
        </p:spPr>
      </p:pic>
      <p:pic>
        <p:nvPicPr>
          <p:cNvPr id="177" name="Google Shape;177;p28"/>
          <p:cNvPicPr preferRelativeResize="0"/>
          <p:nvPr/>
        </p:nvPicPr>
        <p:blipFill rotWithShape="1">
          <a:blip r:embed="rId5">
            <a:alphaModFix/>
          </a:blip>
          <a:srcRect/>
          <a:stretch/>
        </p:blipFill>
        <p:spPr>
          <a:xfrm>
            <a:off x="4174574" y="1520059"/>
            <a:ext cx="363000" cy="252365"/>
          </a:xfrm>
          <a:prstGeom prst="rect">
            <a:avLst/>
          </a:prstGeom>
          <a:noFill/>
          <a:ln>
            <a:noFill/>
          </a:ln>
        </p:spPr>
      </p:pic>
      <p:pic>
        <p:nvPicPr>
          <p:cNvPr id="178" name="Google Shape;178;p28"/>
          <p:cNvPicPr preferRelativeResize="0"/>
          <p:nvPr/>
        </p:nvPicPr>
        <p:blipFill rotWithShape="1">
          <a:blip r:embed="rId6">
            <a:alphaModFix/>
          </a:blip>
          <a:srcRect/>
          <a:stretch/>
        </p:blipFill>
        <p:spPr>
          <a:xfrm>
            <a:off x="4660300" y="1520038"/>
            <a:ext cx="252375" cy="252375"/>
          </a:xfrm>
          <a:prstGeom prst="rect">
            <a:avLst/>
          </a:prstGeom>
          <a:noFill/>
          <a:ln>
            <a:noFill/>
          </a:ln>
        </p:spPr>
      </p:pic>
      <p:pic>
        <p:nvPicPr>
          <p:cNvPr id="179" name="Google Shape;179;p28"/>
          <p:cNvPicPr preferRelativeResize="0"/>
          <p:nvPr/>
        </p:nvPicPr>
        <p:blipFill rotWithShape="1">
          <a:blip r:embed="rId7">
            <a:alphaModFix/>
          </a:blip>
          <a:srcRect/>
          <a:stretch/>
        </p:blipFill>
        <p:spPr>
          <a:xfrm>
            <a:off x="6579900" y="1436176"/>
            <a:ext cx="222844" cy="363000"/>
          </a:xfrm>
          <a:prstGeom prst="rect">
            <a:avLst/>
          </a:prstGeom>
          <a:noFill/>
          <a:ln>
            <a:noFill/>
          </a:ln>
        </p:spPr>
      </p:pic>
      <p:pic>
        <p:nvPicPr>
          <p:cNvPr id="180" name="Google Shape;180;p28"/>
          <p:cNvPicPr preferRelativeResize="0"/>
          <p:nvPr/>
        </p:nvPicPr>
        <p:blipFill rotWithShape="1">
          <a:blip r:embed="rId8">
            <a:alphaModFix/>
          </a:blip>
          <a:srcRect/>
          <a:stretch/>
        </p:blipFill>
        <p:spPr>
          <a:xfrm>
            <a:off x="6971025" y="1445125"/>
            <a:ext cx="345125" cy="345125"/>
          </a:xfrm>
          <a:prstGeom prst="rect">
            <a:avLst/>
          </a:prstGeom>
          <a:noFill/>
          <a:ln>
            <a:noFill/>
          </a:ln>
        </p:spPr>
      </p:pic>
      <p:pic>
        <p:nvPicPr>
          <p:cNvPr id="181" name="Google Shape;181;p28"/>
          <p:cNvPicPr preferRelativeResize="0"/>
          <p:nvPr/>
        </p:nvPicPr>
        <p:blipFill>
          <a:blip r:embed="rId9">
            <a:alphaModFix/>
          </a:blip>
          <a:stretch>
            <a:fillRect/>
          </a:stretch>
        </p:blipFill>
        <p:spPr>
          <a:xfrm>
            <a:off x="2382200" y="1460287"/>
            <a:ext cx="314801" cy="3148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
        <p:cNvGrpSpPr/>
        <p:nvPr/>
      </p:nvGrpSpPr>
      <p:grpSpPr>
        <a:xfrm>
          <a:off x="0" y="0"/>
          <a:ext cx="0" cy="0"/>
          <a:chOff x="0" y="0"/>
          <a:chExt cx="0" cy="0"/>
        </a:xfrm>
      </p:grpSpPr>
      <p:sp>
        <p:nvSpPr>
          <p:cNvPr id="186" name="Google Shape;186;p29"/>
          <p:cNvSpPr txBox="1">
            <a:spLocks noGrp="1"/>
          </p:cNvSpPr>
          <p:nvPr>
            <p:ph type="ctrTitle"/>
          </p:nvPr>
        </p:nvSpPr>
        <p:spPr>
          <a:xfrm>
            <a:off x="311700" y="891925"/>
            <a:ext cx="8520600" cy="100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2081">
                <a:solidFill>
                  <a:srgbClr val="594F4F"/>
                </a:solidFill>
                <a:latin typeface="EB Garamond"/>
                <a:ea typeface="EB Garamond"/>
                <a:cs typeface="EB Garamond"/>
                <a:sym typeface="EB Garamond"/>
              </a:rPr>
              <a:t>Complementaire Community Currencies zijn aanvullingen op een </a:t>
            </a:r>
            <a:endParaRPr sz="2081">
              <a:solidFill>
                <a:srgbClr val="594F4F"/>
              </a:solidFill>
              <a:latin typeface="EB Garamond"/>
              <a:ea typeface="EB Garamond"/>
              <a:cs typeface="EB Garamond"/>
              <a:sym typeface="EB Garamond"/>
            </a:endParaRPr>
          </a:p>
          <a:p>
            <a:pPr marL="0" lvl="0" indent="0" algn="ctr" rtl="0">
              <a:spcBef>
                <a:spcPts val="0"/>
              </a:spcBef>
              <a:spcAft>
                <a:spcPts val="0"/>
              </a:spcAft>
              <a:buSzPts val="990"/>
              <a:buNone/>
            </a:pPr>
            <a:r>
              <a:rPr lang="en" sz="2081">
                <a:solidFill>
                  <a:srgbClr val="594F4F"/>
                </a:solidFill>
                <a:latin typeface="EB Garamond"/>
                <a:ea typeface="EB Garamond"/>
                <a:cs typeface="EB Garamond"/>
                <a:sym typeface="EB Garamond"/>
              </a:rPr>
              <a:t>lokaal geld system om lokale waardecreatie te bevorderen</a:t>
            </a:r>
            <a:endParaRPr sz="2070">
              <a:solidFill>
                <a:srgbClr val="594F4F"/>
              </a:solidFill>
              <a:latin typeface="EB Garamond"/>
              <a:ea typeface="EB Garamond"/>
              <a:cs typeface="EB Garamond"/>
              <a:sym typeface="EB Garamond"/>
            </a:endParaRPr>
          </a:p>
        </p:txBody>
      </p:sp>
      <p:pic>
        <p:nvPicPr>
          <p:cNvPr id="187" name="Google Shape;187;p29"/>
          <p:cNvPicPr preferRelativeResize="0"/>
          <p:nvPr/>
        </p:nvPicPr>
        <p:blipFill rotWithShape="1">
          <a:blip r:embed="rId3">
            <a:alphaModFix/>
          </a:blip>
          <a:srcRect l="23747" t="12436" r="23222" b="36236"/>
          <a:stretch/>
        </p:blipFill>
        <p:spPr>
          <a:xfrm>
            <a:off x="8333175" y="294525"/>
            <a:ext cx="499124" cy="483100"/>
          </a:xfrm>
          <a:prstGeom prst="rect">
            <a:avLst/>
          </a:prstGeom>
          <a:noFill/>
          <a:ln>
            <a:noFill/>
          </a:ln>
        </p:spPr>
      </p:pic>
      <p:pic>
        <p:nvPicPr>
          <p:cNvPr id="188" name="Google Shape;188;p29"/>
          <p:cNvPicPr preferRelativeResize="0"/>
          <p:nvPr/>
        </p:nvPicPr>
        <p:blipFill>
          <a:blip r:embed="rId4">
            <a:alphaModFix/>
          </a:blip>
          <a:stretch>
            <a:fillRect/>
          </a:stretch>
        </p:blipFill>
        <p:spPr>
          <a:xfrm>
            <a:off x="4561100" y="2204475"/>
            <a:ext cx="3772076" cy="2122730"/>
          </a:xfrm>
          <a:prstGeom prst="rect">
            <a:avLst/>
          </a:prstGeom>
          <a:noFill/>
          <a:ln>
            <a:noFill/>
          </a:ln>
          <a:effectLst>
            <a:outerShdw blurRad="57150" dist="19050" dir="5400000" algn="bl" rotWithShape="0">
              <a:srgbClr val="F3F1F1">
                <a:alpha val="50000"/>
              </a:srgbClr>
            </a:outerShdw>
          </a:effectLst>
        </p:spPr>
      </p:pic>
      <p:pic>
        <p:nvPicPr>
          <p:cNvPr id="189" name="Google Shape;189;p29"/>
          <p:cNvPicPr preferRelativeResize="0"/>
          <p:nvPr/>
        </p:nvPicPr>
        <p:blipFill>
          <a:blip r:embed="rId5">
            <a:alphaModFix/>
          </a:blip>
          <a:stretch>
            <a:fillRect/>
          </a:stretch>
        </p:blipFill>
        <p:spPr>
          <a:xfrm>
            <a:off x="694500" y="1997975"/>
            <a:ext cx="3262948" cy="2535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0"/>
          <p:cNvSpPr txBox="1">
            <a:spLocks noGrp="1"/>
          </p:cNvSpPr>
          <p:nvPr>
            <p:ph type="title"/>
          </p:nvPr>
        </p:nvSpPr>
        <p:spPr>
          <a:xfrm>
            <a:off x="4603472" y="534018"/>
            <a:ext cx="3538500" cy="5172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100000"/>
              <a:buFont typeface="EB Garamond Medium"/>
              <a:buNone/>
            </a:pPr>
            <a:r>
              <a:rPr lang="en" b="1">
                <a:solidFill>
                  <a:srgbClr val="594F4F"/>
                </a:solidFill>
                <a:latin typeface="EB Garamond"/>
                <a:ea typeface="EB Garamond"/>
                <a:cs typeface="EB Garamond"/>
                <a:sym typeface="EB Garamond"/>
              </a:rPr>
              <a:t>Regeneratieve Projecten</a:t>
            </a:r>
            <a:endParaRPr b="1">
              <a:solidFill>
                <a:srgbClr val="594F4F"/>
              </a:solidFill>
              <a:latin typeface="EB Garamond"/>
              <a:ea typeface="EB Garamond"/>
              <a:cs typeface="EB Garamond"/>
              <a:sym typeface="EB Garamond"/>
            </a:endParaRPr>
          </a:p>
        </p:txBody>
      </p:sp>
      <p:pic>
        <p:nvPicPr>
          <p:cNvPr id="195" name="Google Shape;195;p30"/>
          <p:cNvPicPr preferRelativeResize="0">
            <a:picLocks noGrp="1"/>
          </p:cNvPicPr>
          <p:nvPr>
            <p:ph type="pic" idx="2"/>
          </p:nvPr>
        </p:nvPicPr>
        <p:blipFill rotWithShape="1">
          <a:blip r:embed="rId3">
            <a:alphaModFix/>
          </a:blip>
          <a:srcRect l="32397" t="-3310" r="13198" b="3310"/>
          <a:stretch/>
        </p:blipFill>
        <p:spPr>
          <a:xfrm>
            <a:off x="0" y="-200600"/>
            <a:ext cx="3876675" cy="5344101"/>
          </a:xfrm>
          <a:prstGeom prst="rect">
            <a:avLst/>
          </a:prstGeom>
          <a:noFill/>
          <a:ln>
            <a:noFill/>
          </a:ln>
        </p:spPr>
      </p:pic>
      <p:sp>
        <p:nvSpPr>
          <p:cNvPr id="196" name="Google Shape;196;p30"/>
          <p:cNvSpPr txBox="1">
            <a:spLocks noGrp="1"/>
          </p:cNvSpPr>
          <p:nvPr>
            <p:ph type="body" idx="1"/>
          </p:nvPr>
        </p:nvSpPr>
        <p:spPr>
          <a:xfrm>
            <a:off x="4603473" y="1475742"/>
            <a:ext cx="3538500" cy="2821200"/>
          </a:xfrm>
          <a:prstGeom prst="rect">
            <a:avLst/>
          </a:prstGeom>
          <a:noFill/>
          <a:ln>
            <a:noFill/>
          </a:ln>
        </p:spPr>
        <p:txBody>
          <a:bodyPr spcFirstLastPara="1" wrap="square" lIns="68575" tIns="34275" rIns="68575" bIns="34275" anchor="t" anchorCtr="0">
            <a:normAutofit/>
          </a:bodyPr>
          <a:lstStyle/>
          <a:p>
            <a:pPr marL="457200" lvl="0" indent="-342900" algn="l" rtl="0">
              <a:lnSpc>
                <a:spcPct val="150000"/>
              </a:lnSpc>
              <a:spcBef>
                <a:spcPts val="0"/>
              </a:spcBef>
              <a:spcAft>
                <a:spcPts val="0"/>
              </a:spcAft>
              <a:buClr>
                <a:srgbClr val="594F4F"/>
              </a:buClr>
              <a:buSzPts val="1800"/>
              <a:buFont typeface="EB Garamond"/>
              <a:buChar char="-"/>
            </a:pPr>
            <a:r>
              <a:rPr lang="en">
                <a:solidFill>
                  <a:srgbClr val="594F4F"/>
                </a:solidFill>
                <a:latin typeface="EB Garamond"/>
                <a:ea typeface="EB Garamond"/>
                <a:cs typeface="EB Garamond"/>
                <a:sym typeface="EB Garamond"/>
              </a:rPr>
              <a:t>Natuurlijke goederen schept “kapitaal” voor gemeenschappen</a:t>
            </a:r>
            <a:endParaRPr>
              <a:solidFill>
                <a:srgbClr val="594F4F"/>
              </a:solidFill>
              <a:latin typeface="EB Garamond"/>
              <a:ea typeface="EB Garamond"/>
              <a:cs typeface="EB Garamond"/>
              <a:sym typeface="EB Garamond"/>
            </a:endParaRPr>
          </a:p>
          <a:p>
            <a:pPr marL="457200" lvl="0" indent="-342900" algn="l" rtl="0">
              <a:lnSpc>
                <a:spcPct val="150000"/>
              </a:lnSpc>
              <a:spcBef>
                <a:spcPts val="0"/>
              </a:spcBef>
              <a:spcAft>
                <a:spcPts val="0"/>
              </a:spcAft>
              <a:buClr>
                <a:srgbClr val="594F4F"/>
              </a:buClr>
              <a:buSzPts val="1800"/>
              <a:buFont typeface="EB Garamond"/>
              <a:buChar char="-"/>
            </a:pPr>
            <a:r>
              <a:rPr lang="en">
                <a:solidFill>
                  <a:srgbClr val="594F4F"/>
                </a:solidFill>
                <a:latin typeface="EB Garamond"/>
                <a:ea typeface="EB Garamond"/>
                <a:cs typeface="EB Garamond"/>
                <a:sym typeface="EB Garamond"/>
              </a:rPr>
              <a:t>Voedselbossen als eerste natuurlijke goed </a:t>
            </a:r>
            <a:endParaRPr>
              <a:solidFill>
                <a:srgbClr val="594F4F"/>
              </a:solidFill>
              <a:latin typeface="EB Garamond"/>
              <a:ea typeface="EB Garamond"/>
              <a:cs typeface="EB Garamond"/>
              <a:sym typeface="EB Garamond"/>
            </a:endParaRPr>
          </a:p>
          <a:p>
            <a:pPr marL="457200" lvl="0" indent="-342900" algn="l" rtl="0">
              <a:lnSpc>
                <a:spcPct val="150000"/>
              </a:lnSpc>
              <a:spcBef>
                <a:spcPts val="0"/>
              </a:spcBef>
              <a:spcAft>
                <a:spcPts val="0"/>
              </a:spcAft>
              <a:buClr>
                <a:srgbClr val="594F4F"/>
              </a:buClr>
              <a:buSzPts val="1800"/>
              <a:buFont typeface="EB Garamond"/>
              <a:buChar char="-"/>
            </a:pPr>
            <a:r>
              <a:rPr lang="en">
                <a:solidFill>
                  <a:srgbClr val="594F4F"/>
                </a:solidFill>
                <a:latin typeface="EB Garamond"/>
                <a:ea typeface="EB Garamond"/>
                <a:cs typeface="EB Garamond"/>
                <a:sym typeface="EB Garamond"/>
              </a:rPr>
              <a:t>Data wordt geverifieerd door  satellieten, sensoren en applicaties.</a:t>
            </a:r>
            <a:endParaRPr>
              <a:solidFill>
                <a:srgbClr val="594F4F"/>
              </a:solidFill>
              <a:latin typeface="EB Garamond"/>
              <a:ea typeface="EB Garamond"/>
              <a:cs typeface="EB Garamond"/>
              <a:sym typeface="EB Garamond"/>
            </a:endParaRPr>
          </a:p>
        </p:txBody>
      </p:sp>
      <p:pic>
        <p:nvPicPr>
          <p:cNvPr id="197" name="Google Shape;197;p30"/>
          <p:cNvPicPr preferRelativeResize="0"/>
          <p:nvPr/>
        </p:nvPicPr>
        <p:blipFill rotWithShape="1">
          <a:blip r:embed="rId4">
            <a:alphaModFix/>
          </a:blip>
          <a:srcRect l="23747" t="12436" r="23222" b="36236"/>
          <a:stretch/>
        </p:blipFill>
        <p:spPr>
          <a:xfrm>
            <a:off x="8333175" y="294525"/>
            <a:ext cx="499124" cy="483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1"/>
          <p:cNvSpPr txBox="1">
            <a:spLocks noGrp="1"/>
          </p:cNvSpPr>
          <p:nvPr>
            <p:ph type="body" idx="1"/>
          </p:nvPr>
        </p:nvSpPr>
        <p:spPr>
          <a:xfrm>
            <a:off x="682074" y="1427925"/>
            <a:ext cx="7953300" cy="369600"/>
          </a:xfrm>
          <a:prstGeom prst="rect">
            <a:avLst/>
          </a:prstGeom>
          <a:noFill/>
          <a:ln>
            <a:noFill/>
          </a:ln>
        </p:spPr>
        <p:txBody>
          <a:bodyPr spcFirstLastPara="1" wrap="square" lIns="68575" tIns="34275" rIns="68575" bIns="34275" anchor="t" anchorCtr="0">
            <a:normAutofit/>
          </a:bodyPr>
          <a:lstStyle/>
          <a:p>
            <a:pPr marL="0" lvl="0" indent="0" algn="l" rtl="0">
              <a:lnSpc>
                <a:spcPct val="110000"/>
              </a:lnSpc>
              <a:spcBef>
                <a:spcPts val="0"/>
              </a:spcBef>
              <a:spcAft>
                <a:spcPts val="1200"/>
              </a:spcAft>
              <a:buClr>
                <a:schemeClr val="dk1"/>
              </a:buClr>
              <a:buSzPts val="1400"/>
              <a:buNone/>
            </a:pPr>
            <a:r>
              <a:rPr lang="en" sz="1700" b="1">
                <a:latin typeface="EB Garamond"/>
                <a:ea typeface="EB Garamond"/>
                <a:cs typeface="EB Garamond"/>
                <a:sym typeface="EB Garamond"/>
              </a:rPr>
              <a:t>Een model voor het maken van lokale regeneratie economieën</a:t>
            </a:r>
            <a:endParaRPr sz="1700" b="1">
              <a:latin typeface="EB Garamond"/>
              <a:ea typeface="EB Garamond"/>
              <a:cs typeface="EB Garamond"/>
              <a:sym typeface="EB Garamond"/>
            </a:endParaRPr>
          </a:p>
        </p:txBody>
      </p:sp>
      <p:sp>
        <p:nvSpPr>
          <p:cNvPr id="203" name="Google Shape;203;p31"/>
          <p:cNvSpPr txBox="1">
            <a:spLocks noGrp="1"/>
          </p:cNvSpPr>
          <p:nvPr>
            <p:ph type="body" idx="2"/>
          </p:nvPr>
        </p:nvSpPr>
        <p:spPr>
          <a:xfrm>
            <a:off x="363325" y="1881525"/>
            <a:ext cx="8666400" cy="2852400"/>
          </a:xfrm>
          <a:prstGeom prst="rect">
            <a:avLst/>
          </a:prstGeom>
          <a:noFill/>
          <a:ln>
            <a:noFill/>
          </a:ln>
        </p:spPr>
        <p:txBody>
          <a:bodyPr spcFirstLastPara="1" wrap="square" lIns="68575" tIns="34275" rIns="68575" bIns="34275" anchor="t" anchorCtr="0">
            <a:normAutofit fontScale="32500" lnSpcReduction="10000"/>
          </a:bodyPr>
          <a:lstStyle/>
          <a:p>
            <a:pPr marL="342900" lvl="0" indent="-266223" algn="l" rtl="0">
              <a:lnSpc>
                <a:spcPct val="150000"/>
              </a:lnSpc>
              <a:spcBef>
                <a:spcPts val="0"/>
              </a:spcBef>
              <a:spcAft>
                <a:spcPts val="0"/>
              </a:spcAft>
              <a:buSzPct val="100000"/>
              <a:buFont typeface="EB Garamond"/>
              <a:buChar char="-"/>
            </a:pPr>
            <a:r>
              <a:rPr lang="en" sz="4900">
                <a:latin typeface="EB Garamond"/>
                <a:ea typeface="EB Garamond"/>
                <a:cs typeface="EB Garamond"/>
                <a:sym typeface="EB Garamond"/>
              </a:rPr>
              <a:t>Tools geven aan lokale gemeenschappen om zelf hun complementary community currencies te kunnen ontwikkelen</a:t>
            </a:r>
            <a:endParaRPr sz="4900">
              <a:latin typeface="EB Garamond"/>
              <a:ea typeface="EB Garamond"/>
              <a:cs typeface="EB Garamond"/>
              <a:sym typeface="EB Garamond"/>
            </a:endParaRPr>
          </a:p>
          <a:p>
            <a:pPr marL="342900" lvl="0" indent="-266223" algn="l" rtl="0">
              <a:lnSpc>
                <a:spcPct val="150000"/>
              </a:lnSpc>
              <a:spcBef>
                <a:spcPts val="0"/>
              </a:spcBef>
              <a:spcAft>
                <a:spcPts val="0"/>
              </a:spcAft>
              <a:buSzPct val="100000"/>
              <a:buFont typeface="EB Garamond"/>
              <a:buChar char="-"/>
            </a:pPr>
            <a:r>
              <a:rPr lang="en" sz="4900">
                <a:latin typeface="EB Garamond"/>
                <a:ea typeface="EB Garamond"/>
                <a:cs typeface="EB Garamond"/>
                <a:sym typeface="EB Garamond"/>
              </a:rPr>
              <a:t>Framework for creating, monitoring and verifying Regenerative Assets</a:t>
            </a:r>
            <a:endParaRPr sz="4900">
              <a:latin typeface="EB Garamond"/>
              <a:ea typeface="EB Garamond"/>
              <a:cs typeface="EB Garamond"/>
              <a:sym typeface="EB Garamond"/>
            </a:endParaRPr>
          </a:p>
          <a:p>
            <a:pPr marL="342900" lvl="0" indent="-266223" algn="l" rtl="0">
              <a:lnSpc>
                <a:spcPct val="150000"/>
              </a:lnSpc>
              <a:spcBef>
                <a:spcPts val="0"/>
              </a:spcBef>
              <a:spcAft>
                <a:spcPts val="0"/>
              </a:spcAft>
              <a:buSzPct val="100000"/>
              <a:buFont typeface="EB Garamond"/>
              <a:buChar char="-"/>
            </a:pPr>
            <a:r>
              <a:rPr lang="en" sz="4900">
                <a:latin typeface="EB Garamond"/>
                <a:ea typeface="EB Garamond"/>
                <a:cs typeface="EB Garamond"/>
                <a:sym typeface="EB Garamond"/>
              </a:rPr>
              <a:t>Modellen om natuurlijke goederen te gebruiken als onderpand voor lokale community currencies  </a:t>
            </a:r>
            <a:endParaRPr sz="4900">
              <a:latin typeface="EB Garamond"/>
              <a:ea typeface="EB Garamond"/>
              <a:cs typeface="EB Garamond"/>
              <a:sym typeface="EB Garamond"/>
            </a:endParaRPr>
          </a:p>
          <a:p>
            <a:pPr marL="342900" lvl="0" indent="-266223" algn="l" rtl="0">
              <a:lnSpc>
                <a:spcPct val="150000"/>
              </a:lnSpc>
              <a:spcBef>
                <a:spcPts val="0"/>
              </a:spcBef>
              <a:spcAft>
                <a:spcPts val="0"/>
              </a:spcAft>
              <a:buSzPct val="100000"/>
              <a:buFont typeface="EB Garamond"/>
              <a:buChar char="-"/>
            </a:pPr>
            <a:r>
              <a:rPr lang="en" sz="4900">
                <a:latin typeface="EB Garamond"/>
                <a:ea typeface="EB Garamond"/>
                <a:cs typeface="EB Garamond"/>
                <a:sym typeface="EB Garamond"/>
              </a:rPr>
              <a:t>Mobiele wallet voor lokale gebruikers</a:t>
            </a:r>
            <a:endParaRPr sz="4900">
              <a:latin typeface="EB Garamond"/>
              <a:ea typeface="EB Garamond"/>
              <a:cs typeface="EB Garamond"/>
              <a:sym typeface="EB Garamond"/>
            </a:endParaRPr>
          </a:p>
          <a:p>
            <a:pPr marL="342900" lvl="0" indent="-266223" algn="l" rtl="0">
              <a:lnSpc>
                <a:spcPct val="150000"/>
              </a:lnSpc>
              <a:spcBef>
                <a:spcPts val="0"/>
              </a:spcBef>
              <a:spcAft>
                <a:spcPts val="0"/>
              </a:spcAft>
              <a:buSzPct val="100000"/>
              <a:buFont typeface="EB Garamond"/>
              <a:buChar char="-"/>
            </a:pPr>
            <a:r>
              <a:rPr lang="en" sz="4900">
                <a:latin typeface="EB Garamond"/>
                <a:ea typeface="EB Garamond"/>
                <a:cs typeface="EB Garamond"/>
                <a:sym typeface="EB Garamond"/>
              </a:rPr>
              <a:t>Gemaakt op Celo - een carbon negative blockchain met de missie: “to enable prosperity for all”</a:t>
            </a:r>
            <a:endParaRPr sz="4900">
              <a:latin typeface="EB Garamond"/>
              <a:ea typeface="EB Garamond"/>
              <a:cs typeface="EB Garamond"/>
              <a:sym typeface="EB Garamond"/>
            </a:endParaRPr>
          </a:p>
          <a:p>
            <a:pPr marL="342900" lvl="0" indent="-266223" algn="l" rtl="0">
              <a:lnSpc>
                <a:spcPct val="150000"/>
              </a:lnSpc>
              <a:spcBef>
                <a:spcPts val="0"/>
              </a:spcBef>
              <a:spcAft>
                <a:spcPts val="0"/>
              </a:spcAft>
              <a:buSzPct val="100000"/>
              <a:buFont typeface="EB Garamond"/>
              <a:buChar char="-"/>
            </a:pPr>
            <a:r>
              <a:rPr lang="en" sz="4900">
                <a:latin typeface="EB Garamond"/>
                <a:ea typeface="EB Garamond"/>
                <a:cs typeface="EB Garamond"/>
                <a:sym typeface="EB Garamond"/>
              </a:rPr>
              <a:t>Netwerk van lokale en globale “changemakers”</a:t>
            </a:r>
            <a:endParaRPr sz="4900">
              <a:latin typeface="EB Garamond"/>
              <a:ea typeface="EB Garamond"/>
              <a:cs typeface="EB Garamond"/>
              <a:sym typeface="EB Garamond"/>
            </a:endParaRPr>
          </a:p>
          <a:p>
            <a:pPr marL="342900" lvl="0" indent="0" algn="l" rtl="0">
              <a:lnSpc>
                <a:spcPct val="150000"/>
              </a:lnSpc>
              <a:spcBef>
                <a:spcPts val="1200"/>
              </a:spcBef>
              <a:spcAft>
                <a:spcPts val="1200"/>
              </a:spcAft>
              <a:buNone/>
            </a:pPr>
            <a:endParaRPr/>
          </a:p>
        </p:txBody>
      </p:sp>
      <p:pic>
        <p:nvPicPr>
          <p:cNvPr id="204" name="Google Shape;204;p31"/>
          <p:cNvPicPr preferRelativeResize="0"/>
          <p:nvPr/>
        </p:nvPicPr>
        <p:blipFill>
          <a:blip r:embed="rId3">
            <a:alphaModFix/>
          </a:blip>
          <a:stretch>
            <a:fillRect/>
          </a:stretch>
        </p:blipFill>
        <p:spPr>
          <a:xfrm>
            <a:off x="739225" y="559275"/>
            <a:ext cx="1940649" cy="606450"/>
          </a:xfrm>
          <a:prstGeom prst="rect">
            <a:avLst/>
          </a:prstGeom>
          <a:noFill/>
          <a:ln>
            <a:noFill/>
          </a:ln>
        </p:spPr>
      </p:pic>
      <p:pic>
        <p:nvPicPr>
          <p:cNvPr id="205" name="Google Shape;205;p31"/>
          <p:cNvPicPr preferRelativeResize="0"/>
          <p:nvPr/>
        </p:nvPicPr>
        <p:blipFill rotWithShape="1">
          <a:blip r:embed="rId4">
            <a:alphaModFix/>
          </a:blip>
          <a:srcRect l="23747" t="12436" r="23222" b="36236"/>
          <a:stretch/>
        </p:blipFill>
        <p:spPr>
          <a:xfrm>
            <a:off x="8333175" y="294525"/>
            <a:ext cx="499124" cy="483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2"/>
          <p:cNvSpPr txBox="1">
            <a:spLocks noGrp="1"/>
          </p:cNvSpPr>
          <p:nvPr>
            <p:ph type="title"/>
          </p:nvPr>
        </p:nvSpPr>
        <p:spPr>
          <a:xfrm>
            <a:off x="683936" y="686435"/>
            <a:ext cx="7953300" cy="4569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3200"/>
              <a:buFont typeface="EB Garamond Medium"/>
              <a:buNone/>
            </a:pPr>
            <a:r>
              <a:rPr lang="en" sz="3000"/>
              <a:t>Een team van changemakers </a:t>
            </a:r>
            <a:endParaRPr sz="3000"/>
          </a:p>
        </p:txBody>
      </p:sp>
      <p:sp>
        <p:nvSpPr>
          <p:cNvPr id="211" name="Google Shape;211;p32"/>
          <p:cNvSpPr txBox="1">
            <a:spLocks noGrp="1"/>
          </p:cNvSpPr>
          <p:nvPr>
            <p:ph type="body" idx="1"/>
          </p:nvPr>
        </p:nvSpPr>
        <p:spPr>
          <a:xfrm>
            <a:off x="682074" y="1123125"/>
            <a:ext cx="7953300" cy="369600"/>
          </a:xfrm>
          <a:prstGeom prst="rect">
            <a:avLst/>
          </a:prstGeom>
          <a:noFill/>
          <a:ln>
            <a:noFill/>
          </a:ln>
        </p:spPr>
        <p:txBody>
          <a:bodyPr spcFirstLastPara="1" wrap="square" lIns="68575" tIns="34275" rIns="68575" bIns="34275" anchor="t" anchorCtr="0">
            <a:normAutofit/>
          </a:bodyPr>
          <a:lstStyle/>
          <a:p>
            <a:pPr marL="0" lvl="0" indent="0" algn="l" rtl="0">
              <a:lnSpc>
                <a:spcPct val="110000"/>
              </a:lnSpc>
              <a:spcBef>
                <a:spcPts val="0"/>
              </a:spcBef>
              <a:spcAft>
                <a:spcPts val="1200"/>
              </a:spcAft>
              <a:buClr>
                <a:schemeClr val="dk1"/>
              </a:buClr>
              <a:buSzPts val="1400"/>
              <a:buNone/>
            </a:pPr>
            <a:r>
              <a:rPr lang="en">
                <a:latin typeface="EB Garamond"/>
                <a:ea typeface="EB Garamond"/>
                <a:cs typeface="EB Garamond"/>
                <a:sym typeface="EB Garamond"/>
              </a:rPr>
              <a:t>Om de eerste Kolektivo te maken op Curacao</a:t>
            </a:r>
            <a:endParaRPr>
              <a:latin typeface="EB Garamond"/>
              <a:ea typeface="EB Garamond"/>
              <a:cs typeface="EB Garamond"/>
              <a:sym typeface="EB Garamond"/>
            </a:endParaRPr>
          </a:p>
        </p:txBody>
      </p:sp>
      <p:pic>
        <p:nvPicPr>
          <p:cNvPr id="212" name="Google Shape;212;p32"/>
          <p:cNvPicPr preferRelativeResize="0">
            <a:picLocks noGrp="1"/>
          </p:cNvPicPr>
          <p:nvPr>
            <p:ph type="pic" idx="2"/>
          </p:nvPr>
        </p:nvPicPr>
        <p:blipFill rotWithShape="1">
          <a:blip r:embed="rId3">
            <a:alphaModFix/>
          </a:blip>
          <a:srcRect t="8193" b="8193"/>
          <a:stretch/>
        </p:blipFill>
        <p:spPr>
          <a:xfrm>
            <a:off x="748181" y="1545525"/>
            <a:ext cx="848701" cy="946125"/>
          </a:xfrm>
          <a:prstGeom prst="rect">
            <a:avLst/>
          </a:prstGeom>
          <a:noFill/>
          <a:ln>
            <a:noFill/>
          </a:ln>
        </p:spPr>
      </p:pic>
      <p:pic>
        <p:nvPicPr>
          <p:cNvPr id="213" name="Google Shape;213;p32"/>
          <p:cNvPicPr preferRelativeResize="0">
            <a:picLocks noGrp="1"/>
          </p:cNvPicPr>
          <p:nvPr>
            <p:ph type="pic" idx="3"/>
          </p:nvPr>
        </p:nvPicPr>
        <p:blipFill rotWithShape="1">
          <a:blip r:embed="rId4">
            <a:alphaModFix/>
          </a:blip>
          <a:srcRect t="8193" b="8193"/>
          <a:stretch/>
        </p:blipFill>
        <p:spPr>
          <a:xfrm>
            <a:off x="1719731" y="1545525"/>
            <a:ext cx="848701" cy="946125"/>
          </a:xfrm>
          <a:prstGeom prst="rect">
            <a:avLst/>
          </a:prstGeom>
          <a:noFill/>
          <a:ln>
            <a:noFill/>
          </a:ln>
        </p:spPr>
      </p:pic>
      <p:pic>
        <p:nvPicPr>
          <p:cNvPr id="214" name="Google Shape;214;p32"/>
          <p:cNvPicPr preferRelativeResize="0">
            <a:picLocks noGrp="1"/>
          </p:cNvPicPr>
          <p:nvPr>
            <p:ph type="pic" idx="4"/>
          </p:nvPr>
        </p:nvPicPr>
        <p:blipFill rotWithShape="1">
          <a:blip r:embed="rId5">
            <a:alphaModFix/>
          </a:blip>
          <a:srcRect t="4661" b="4652"/>
          <a:stretch/>
        </p:blipFill>
        <p:spPr>
          <a:xfrm>
            <a:off x="2641275" y="1545525"/>
            <a:ext cx="848702" cy="946125"/>
          </a:xfrm>
          <a:prstGeom prst="rect">
            <a:avLst/>
          </a:prstGeom>
          <a:noFill/>
          <a:ln>
            <a:noFill/>
          </a:ln>
        </p:spPr>
      </p:pic>
      <p:pic>
        <p:nvPicPr>
          <p:cNvPr id="215" name="Google Shape;215;p32"/>
          <p:cNvPicPr preferRelativeResize="0"/>
          <p:nvPr/>
        </p:nvPicPr>
        <p:blipFill>
          <a:blip r:embed="rId6">
            <a:alphaModFix/>
          </a:blip>
          <a:stretch>
            <a:fillRect/>
          </a:stretch>
        </p:blipFill>
        <p:spPr>
          <a:xfrm>
            <a:off x="5505919" y="1514475"/>
            <a:ext cx="3269755" cy="2179315"/>
          </a:xfrm>
          <a:prstGeom prst="rect">
            <a:avLst/>
          </a:prstGeom>
          <a:noFill/>
          <a:ln>
            <a:noFill/>
          </a:ln>
        </p:spPr>
      </p:pic>
      <p:pic>
        <p:nvPicPr>
          <p:cNvPr id="216" name="Google Shape;216;p32"/>
          <p:cNvPicPr preferRelativeResize="0">
            <a:picLocks noGrp="1"/>
          </p:cNvPicPr>
          <p:nvPr>
            <p:ph type="pic" idx="5"/>
          </p:nvPr>
        </p:nvPicPr>
        <p:blipFill rotWithShape="1">
          <a:blip r:embed="rId7">
            <a:alphaModFix/>
          </a:blip>
          <a:srcRect t="5744" b="5744"/>
          <a:stretch/>
        </p:blipFill>
        <p:spPr>
          <a:xfrm>
            <a:off x="748181" y="2743200"/>
            <a:ext cx="848699" cy="946125"/>
          </a:xfrm>
          <a:prstGeom prst="rect">
            <a:avLst/>
          </a:prstGeom>
          <a:noFill/>
          <a:ln>
            <a:noFill/>
          </a:ln>
        </p:spPr>
      </p:pic>
      <p:pic>
        <p:nvPicPr>
          <p:cNvPr id="217" name="Google Shape;217;p32"/>
          <p:cNvPicPr preferRelativeResize="0">
            <a:picLocks noGrp="1"/>
          </p:cNvPicPr>
          <p:nvPr>
            <p:ph type="pic" idx="6"/>
          </p:nvPr>
        </p:nvPicPr>
        <p:blipFill rotWithShape="1">
          <a:blip r:embed="rId8">
            <a:alphaModFix/>
          </a:blip>
          <a:srcRect t="8193" b="8193"/>
          <a:stretch/>
        </p:blipFill>
        <p:spPr>
          <a:xfrm>
            <a:off x="3562819" y="1545525"/>
            <a:ext cx="848701" cy="946125"/>
          </a:xfrm>
          <a:prstGeom prst="rect">
            <a:avLst/>
          </a:prstGeom>
          <a:noFill/>
          <a:ln>
            <a:noFill/>
          </a:ln>
        </p:spPr>
      </p:pic>
      <p:pic>
        <p:nvPicPr>
          <p:cNvPr id="218" name="Google Shape;218;p32"/>
          <p:cNvPicPr preferRelativeResize="0">
            <a:picLocks noGrp="1"/>
          </p:cNvPicPr>
          <p:nvPr>
            <p:ph type="pic" idx="7"/>
          </p:nvPr>
        </p:nvPicPr>
        <p:blipFill rotWithShape="1">
          <a:blip r:embed="rId9">
            <a:alphaModFix/>
          </a:blip>
          <a:srcRect t="7511" b="7519"/>
          <a:stretch/>
        </p:blipFill>
        <p:spPr>
          <a:xfrm>
            <a:off x="1719731" y="2743200"/>
            <a:ext cx="848700" cy="946125"/>
          </a:xfrm>
          <a:prstGeom prst="rect">
            <a:avLst/>
          </a:prstGeom>
          <a:noFill/>
          <a:ln>
            <a:noFill/>
          </a:ln>
        </p:spPr>
      </p:pic>
      <p:pic>
        <p:nvPicPr>
          <p:cNvPr id="219" name="Google Shape;219;p32"/>
          <p:cNvPicPr preferRelativeResize="0">
            <a:picLocks noGrp="1"/>
          </p:cNvPicPr>
          <p:nvPr>
            <p:ph type="pic" idx="8"/>
          </p:nvPr>
        </p:nvPicPr>
        <p:blipFill rotWithShape="1">
          <a:blip r:embed="rId10">
            <a:alphaModFix/>
          </a:blip>
          <a:srcRect t="8193" b="8193"/>
          <a:stretch/>
        </p:blipFill>
        <p:spPr>
          <a:xfrm>
            <a:off x="2641275" y="2743200"/>
            <a:ext cx="848701" cy="946125"/>
          </a:xfrm>
          <a:prstGeom prst="rect">
            <a:avLst/>
          </a:prstGeom>
          <a:noFill/>
          <a:ln>
            <a:noFill/>
          </a:ln>
        </p:spPr>
      </p:pic>
      <p:pic>
        <p:nvPicPr>
          <p:cNvPr id="220" name="Google Shape;220;p32"/>
          <p:cNvPicPr preferRelativeResize="0">
            <a:picLocks noGrp="1"/>
          </p:cNvPicPr>
          <p:nvPr>
            <p:ph type="pic" idx="9"/>
          </p:nvPr>
        </p:nvPicPr>
        <p:blipFill rotWithShape="1">
          <a:blip r:embed="rId11">
            <a:alphaModFix/>
          </a:blip>
          <a:srcRect t="8193" b="8193"/>
          <a:stretch/>
        </p:blipFill>
        <p:spPr>
          <a:xfrm>
            <a:off x="3562819" y="2743200"/>
            <a:ext cx="848701" cy="946125"/>
          </a:xfrm>
          <a:prstGeom prst="rect">
            <a:avLst/>
          </a:prstGeom>
          <a:noFill/>
          <a:ln>
            <a:noFill/>
          </a:ln>
        </p:spPr>
      </p:pic>
      <p:pic>
        <p:nvPicPr>
          <p:cNvPr id="221" name="Google Shape;221;p32"/>
          <p:cNvPicPr preferRelativeResize="0">
            <a:picLocks noGrp="1"/>
          </p:cNvPicPr>
          <p:nvPr>
            <p:ph type="pic" idx="13"/>
          </p:nvPr>
        </p:nvPicPr>
        <p:blipFill rotWithShape="1">
          <a:blip r:embed="rId12">
            <a:alphaModFix/>
          </a:blip>
          <a:srcRect t="8193" b="8193"/>
          <a:stretch/>
        </p:blipFill>
        <p:spPr>
          <a:xfrm>
            <a:off x="4534369" y="1545525"/>
            <a:ext cx="848701" cy="946125"/>
          </a:xfrm>
          <a:prstGeom prst="rect">
            <a:avLst/>
          </a:prstGeom>
          <a:noFill/>
          <a:ln>
            <a:noFill/>
          </a:ln>
        </p:spPr>
      </p:pic>
      <p:pic>
        <p:nvPicPr>
          <p:cNvPr id="222" name="Google Shape;222;p32"/>
          <p:cNvPicPr preferRelativeResize="0">
            <a:picLocks noGrp="1"/>
          </p:cNvPicPr>
          <p:nvPr>
            <p:ph type="pic" idx="14"/>
          </p:nvPr>
        </p:nvPicPr>
        <p:blipFill rotWithShape="1">
          <a:blip r:embed="rId13">
            <a:alphaModFix/>
          </a:blip>
          <a:srcRect t="7213" b="7213"/>
          <a:stretch/>
        </p:blipFill>
        <p:spPr>
          <a:xfrm>
            <a:off x="4534369" y="2743200"/>
            <a:ext cx="848699" cy="946125"/>
          </a:xfrm>
          <a:prstGeom prst="rect">
            <a:avLst/>
          </a:prstGeom>
          <a:noFill/>
          <a:ln>
            <a:noFill/>
          </a:ln>
        </p:spPr>
      </p:pic>
      <p:pic>
        <p:nvPicPr>
          <p:cNvPr id="223" name="Google Shape;223;p32"/>
          <p:cNvPicPr preferRelativeResize="0"/>
          <p:nvPr/>
        </p:nvPicPr>
        <p:blipFill rotWithShape="1">
          <a:blip r:embed="rId14">
            <a:alphaModFix/>
          </a:blip>
          <a:srcRect t="5443" b="10944"/>
          <a:stretch/>
        </p:blipFill>
        <p:spPr>
          <a:xfrm>
            <a:off x="4534369" y="2747663"/>
            <a:ext cx="848698" cy="946125"/>
          </a:xfrm>
          <a:prstGeom prst="rect">
            <a:avLst/>
          </a:prstGeom>
          <a:noFill/>
          <a:ln>
            <a:noFill/>
          </a:ln>
        </p:spPr>
      </p:pic>
      <p:pic>
        <p:nvPicPr>
          <p:cNvPr id="224" name="Google Shape;224;p32"/>
          <p:cNvPicPr preferRelativeResize="0"/>
          <p:nvPr/>
        </p:nvPicPr>
        <p:blipFill rotWithShape="1">
          <a:blip r:embed="rId15">
            <a:alphaModFix/>
          </a:blip>
          <a:srcRect l="23747" t="12436" r="23222" b="36236"/>
          <a:stretch/>
        </p:blipFill>
        <p:spPr>
          <a:xfrm>
            <a:off x="8333175" y="294525"/>
            <a:ext cx="499124" cy="483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8"/>
        <p:cNvGrpSpPr/>
        <p:nvPr/>
      </p:nvGrpSpPr>
      <p:grpSpPr>
        <a:xfrm>
          <a:off x="0" y="0"/>
          <a:ext cx="0" cy="0"/>
          <a:chOff x="0" y="0"/>
          <a:chExt cx="0" cy="0"/>
        </a:xfrm>
      </p:grpSpPr>
      <p:pic>
        <p:nvPicPr>
          <p:cNvPr id="229" name="Google Shape;229;p33" title="Teaser Final draft.mp4">
            <a:hlinkClick r:id="rId3"/>
          </p:cNvPr>
          <p:cNvPicPr preferRelativeResize="0"/>
          <p:nvPr/>
        </p:nvPicPr>
        <p:blipFill>
          <a:blip r:embed="rId4">
            <a:alphaModFix/>
          </a:blip>
          <a:stretch>
            <a:fillRect/>
          </a:stretch>
        </p:blipFill>
        <p:spPr>
          <a:xfrm>
            <a:off x="135475" y="76200"/>
            <a:ext cx="8873059" cy="49911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fade">
                                      <p:cBhvr>
                                        <p:cTn id="7" dur="10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Shape 233"/>
        <p:cNvGrpSpPr/>
        <p:nvPr/>
      </p:nvGrpSpPr>
      <p:grpSpPr>
        <a:xfrm>
          <a:off x="0" y="0"/>
          <a:ext cx="0" cy="0"/>
          <a:chOff x="0" y="0"/>
          <a:chExt cx="0" cy="0"/>
        </a:xfrm>
      </p:grpSpPr>
      <p:sp>
        <p:nvSpPr>
          <p:cNvPr id="234" name="Google Shape;234;p34"/>
          <p:cNvSpPr txBox="1">
            <a:spLocks noGrp="1"/>
          </p:cNvSpPr>
          <p:nvPr>
            <p:ph type="ctrTitle"/>
          </p:nvPr>
        </p:nvSpPr>
        <p:spPr>
          <a:xfrm>
            <a:off x="311700" y="1252225"/>
            <a:ext cx="8520600" cy="11640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SzPct val="25515"/>
              <a:buNone/>
            </a:pPr>
            <a:endParaRPr sz="3880">
              <a:solidFill>
                <a:srgbClr val="594F4F"/>
              </a:solidFill>
              <a:latin typeface="Lato"/>
              <a:ea typeface="Lato"/>
              <a:cs typeface="Lato"/>
              <a:sym typeface="Lato"/>
            </a:endParaRPr>
          </a:p>
          <a:p>
            <a:pPr marL="0" lvl="0" indent="0" algn="ctr" rtl="0">
              <a:spcBef>
                <a:spcPts val="0"/>
              </a:spcBef>
              <a:spcAft>
                <a:spcPts val="0"/>
              </a:spcAft>
              <a:buSzPct val="25515"/>
              <a:buNone/>
            </a:pPr>
            <a:endParaRPr sz="3880">
              <a:solidFill>
                <a:srgbClr val="594F4F"/>
              </a:solidFill>
              <a:latin typeface="Lato"/>
              <a:ea typeface="Lato"/>
              <a:cs typeface="Lato"/>
              <a:sym typeface="Lato"/>
            </a:endParaRPr>
          </a:p>
          <a:p>
            <a:pPr marL="0" lvl="0" indent="0" algn="ctr" rtl="0">
              <a:spcBef>
                <a:spcPts val="0"/>
              </a:spcBef>
              <a:spcAft>
                <a:spcPts val="0"/>
              </a:spcAft>
              <a:buSzPct val="25515"/>
              <a:buNone/>
            </a:pPr>
            <a:endParaRPr sz="3880">
              <a:solidFill>
                <a:srgbClr val="594F4F"/>
              </a:solidFill>
              <a:latin typeface="Lato"/>
              <a:ea typeface="Lato"/>
              <a:cs typeface="Lato"/>
              <a:sym typeface="Lato"/>
            </a:endParaRPr>
          </a:p>
          <a:p>
            <a:pPr marL="0" lvl="0" indent="0" algn="ctr" rtl="0">
              <a:spcBef>
                <a:spcPts val="0"/>
              </a:spcBef>
              <a:spcAft>
                <a:spcPts val="0"/>
              </a:spcAft>
              <a:buSzPts val="891"/>
              <a:buNone/>
            </a:pPr>
            <a:r>
              <a:rPr lang="en" sz="4657" b="1">
                <a:solidFill>
                  <a:srgbClr val="594F4F"/>
                </a:solidFill>
                <a:latin typeface="EB Garamond"/>
                <a:ea typeface="EB Garamond"/>
                <a:cs typeface="EB Garamond"/>
                <a:sym typeface="EB Garamond"/>
              </a:rPr>
              <a:t>Pink!</a:t>
            </a:r>
            <a:endParaRPr sz="4213" b="1">
              <a:solidFill>
                <a:srgbClr val="594F4F"/>
              </a:solidFill>
              <a:latin typeface="EB Garamond"/>
              <a:ea typeface="EB Garamond"/>
              <a:cs typeface="EB Garamond"/>
              <a:sym typeface="EB Garamond"/>
            </a:endParaRPr>
          </a:p>
        </p:txBody>
      </p:sp>
      <p:sp>
        <p:nvSpPr>
          <p:cNvPr id="235" name="Google Shape;235;p34"/>
          <p:cNvSpPr txBox="1">
            <a:spLocks noGrp="1"/>
          </p:cNvSpPr>
          <p:nvPr>
            <p:ph type="subTitle" idx="1"/>
          </p:nvPr>
        </p:nvSpPr>
        <p:spPr>
          <a:xfrm>
            <a:off x="1386150" y="2537650"/>
            <a:ext cx="6371700" cy="7926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935"/>
              <a:buNone/>
            </a:pPr>
            <a:r>
              <a:rPr lang="en" sz="1879">
                <a:solidFill>
                  <a:srgbClr val="594F4F"/>
                </a:solidFill>
                <a:latin typeface="EB Garamond"/>
                <a:ea typeface="EB Garamond"/>
                <a:cs typeface="EB Garamond"/>
                <a:sym typeface="EB Garamond"/>
              </a:rPr>
              <a:t>Wat is jouw visie voor een regeneratieve wereld?</a:t>
            </a:r>
            <a:endParaRPr sz="1879">
              <a:solidFill>
                <a:srgbClr val="594F4F"/>
              </a:solidFill>
              <a:latin typeface="EB Garamond"/>
              <a:ea typeface="EB Garamond"/>
              <a:cs typeface="EB Garamond"/>
              <a:sym typeface="EB Garamon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9"/>
          <p:cNvSpPr txBox="1">
            <a:spLocks noGrp="1"/>
          </p:cNvSpPr>
          <p:nvPr>
            <p:ph type="ctrTitle"/>
          </p:nvPr>
        </p:nvSpPr>
        <p:spPr>
          <a:xfrm>
            <a:off x="1030800" y="1975325"/>
            <a:ext cx="7082400" cy="189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891"/>
              <a:buNone/>
            </a:pPr>
            <a:r>
              <a:rPr lang="en" sz="2063">
                <a:solidFill>
                  <a:srgbClr val="594F4F"/>
                </a:solidFill>
                <a:latin typeface="EB Garamond"/>
                <a:ea typeface="EB Garamond"/>
                <a:cs typeface="EB Garamond"/>
                <a:sym typeface="EB Garamond"/>
              </a:rPr>
              <a:t>Natuur wordt niet correct gewaardeerd. </a:t>
            </a:r>
            <a:endParaRPr sz="2063">
              <a:solidFill>
                <a:srgbClr val="594F4F"/>
              </a:solidFill>
              <a:latin typeface="EB Garamond"/>
              <a:ea typeface="EB Garamond"/>
              <a:cs typeface="EB Garamond"/>
              <a:sym typeface="EB Garamond"/>
            </a:endParaRPr>
          </a:p>
          <a:p>
            <a:pPr marL="0" lvl="0" indent="0" algn="ctr" rtl="0">
              <a:spcBef>
                <a:spcPts val="0"/>
              </a:spcBef>
              <a:spcAft>
                <a:spcPts val="0"/>
              </a:spcAft>
              <a:buSzPts val="891"/>
              <a:buNone/>
            </a:pPr>
            <a:endParaRPr sz="2063">
              <a:solidFill>
                <a:srgbClr val="594F4F"/>
              </a:solidFill>
              <a:latin typeface="EB Garamond"/>
              <a:ea typeface="EB Garamond"/>
              <a:cs typeface="EB Garamond"/>
              <a:sym typeface="EB Garamond"/>
            </a:endParaRPr>
          </a:p>
          <a:p>
            <a:pPr marL="0" lvl="0" indent="0" algn="ctr" rtl="0">
              <a:spcBef>
                <a:spcPts val="0"/>
              </a:spcBef>
              <a:spcAft>
                <a:spcPts val="0"/>
              </a:spcAft>
              <a:buSzPts val="891"/>
              <a:buNone/>
            </a:pPr>
            <a:r>
              <a:rPr lang="en" sz="2063">
                <a:solidFill>
                  <a:srgbClr val="594F4F"/>
                </a:solidFill>
                <a:latin typeface="EB Garamond"/>
                <a:ea typeface="EB Garamond"/>
                <a:cs typeface="EB Garamond"/>
                <a:sym typeface="EB Garamond"/>
              </a:rPr>
              <a:t>Mensen coördineren op basis van een beperkt en egocentrisch wereldbeeld.</a:t>
            </a:r>
            <a:endParaRPr sz="2063">
              <a:solidFill>
                <a:srgbClr val="594F4F"/>
              </a:solidFill>
              <a:latin typeface="EB Garamond"/>
              <a:ea typeface="EB Garamond"/>
              <a:cs typeface="EB Garamond"/>
              <a:sym typeface="EB Garamond"/>
            </a:endParaRPr>
          </a:p>
        </p:txBody>
      </p:sp>
      <p:pic>
        <p:nvPicPr>
          <p:cNvPr id="86" name="Google Shape;86;p19"/>
          <p:cNvPicPr preferRelativeResize="0"/>
          <p:nvPr/>
        </p:nvPicPr>
        <p:blipFill rotWithShape="1">
          <a:blip r:embed="rId3">
            <a:alphaModFix/>
          </a:blip>
          <a:srcRect l="23747" t="12436" r="23222" b="36236"/>
          <a:stretch/>
        </p:blipFill>
        <p:spPr>
          <a:xfrm>
            <a:off x="8333175" y="294525"/>
            <a:ext cx="499124" cy="483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20"/>
          <p:cNvSpPr txBox="1">
            <a:spLocks noGrp="1"/>
          </p:cNvSpPr>
          <p:nvPr>
            <p:ph type="ctrTitle"/>
          </p:nvPr>
        </p:nvSpPr>
        <p:spPr>
          <a:xfrm>
            <a:off x="5050800" y="2006025"/>
            <a:ext cx="3629100" cy="189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891"/>
              <a:buNone/>
            </a:pPr>
            <a:r>
              <a:rPr lang="en" sz="2063">
                <a:solidFill>
                  <a:srgbClr val="594F4F"/>
                </a:solidFill>
                <a:latin typeface="EB Garamond"/>
                <a:ea typeface="EB Garamond"/>
                <a:cs typeface="EB Garamond"/>
                <a:sym typeface="EB Garamond"/>
              </a:rPr>
              <a:t>Financiële systemen gebouwd op basis van een verouderd en vernietigend wereldbeeld.</a:t>
            </a:r>
            <a:endParaRPr sz="2063">
              <a:solidFill>
                <a:srgbClr val="594F4F"/>
              </a:solidFill>
              <a:latin typeface="EB Garamond"/>
              <a:ea typeface="EB Garamond"/>
              <a:cs typeface="EB Garamond"/>
              <a:sym typeface="EB Garamond"/>
            </a:endParaRPr>
          </a:p>
        </p:txBody>
      </p:sp>
      <p:pic>
        <p:nvPicPr>
          <p:cNvPr id="92" name="Google Shape;92;p20"/>
          <p:cNvPicPr preferRelativeResize="0"/>
          <p:nvPr/>
        </p:nvPicPr>
        <p:blipFill rotWithShape="1">
          <a:blip r:embed="rId3">
            <a:alphaModFix/>
          </a:blip>
          <a:srcRect l="23747" t="12436" r="23222" b="36236"/>
          <a:stretch/>
        </p:blipFill>
        <p:spPr>
          <a:xfrm>
            <a:off x="8333175" y="294525"/>
            <a:ext cx="499124" cy="483100"/>
          </a:xfrm>
          <a:prstGeom prst="rect">
            <a:avLst/>
          </a:prstGeom>
          <a:noFill/>
          <a:ln>
            <a:noFill/>
          </a:ln>
        </p:spPr>
      </p:pic>
      <p:pic>
        <p:nvPicPr>
          <p:cNvPr id="93" name="Google Shape;93;p20"/>
          <p:cNvPicPr preferRelativeResize="0"/>
          <p:nvPr/>
        </p:nvPicPr>
        <p:blipFill rotWithShape="1">
          <a:blip r:embed="rId4">
            <a:alphaModFix/>
          </a:blip>
          <a:srcRect r="46138"/>
          <a:stretch/>
        </p:blipFill>
        <p:spPr>
          <a:xfrm>
            <a:off x="0" y="-38225"/>
            <a:ext cx="4634825" cy="5219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ctrTitle"/>
          </p:nvPr>
        </p:nvSpPr>
        <p:spPr>
          <a:xfrm>
            <a:off x="590288" y="1625400"/>
            <a:ext cx="3466800" cy="189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891"/>
              <a:buNone/>
            </a:pPr>
            <a:r>
              <a:rPr lang="en" sz="2063">
                <a:solidFill>
                  <a:srgbClr val="594F4F"/>
                </a:solidFill>
                <a:latin typeface="EB Garamond"/>
                <a:ea typeface="EB Garamond"/>
                <a:cs typeface="EB Garamond"/>
                <a:sym typeface="EB Garamond"/>
              </a:rPr>
              <a:t>Impact maken is moeilijk door de mismatch van resources en needs.</a:t>
            </a:r>
            <a:endParaRPr sz="2063">
              <a:solidFill>
                <a:srgbClr val="594F4F"/>
              </a:solidFill>
              <a:latin typeface="EB Garamond"/>
              <a:ea typeface="EB Garamond"/>
              <a:cs typeface="EB Garamond"/>
              <a:sym typeface="EB Garamond"/>
            </a:endParaRPr>
          </a:p>
          <a:p>
            <a:pPr marL="0" lvl="0" indent="0" algn="ctr" rtl="0">
              <a:spcBef>
                <a:spcPts val="0"/>
              </a:spcBef>
              <a:spcAft>
                <a:spcPts val="0"/>
              </a:spcAft>
              <a:buSzPts val="891"/>
              <a:buNone/>
            </a:pPr>
            <a:endParaRPr sz="2063">
              <a:solidFill>
                <a:srgbClr val="594F4F"/>
              </a:solidFill>
              <a:latin typeface="EB Garamond"/>
              <a:ea typeface="EB Garamond"/>
              <a:cs typeface="EB Garamond"/>
              <a:sym typeface="EB Garamond"/>
            </a:endParaRPr>
          </a:p>
          <a:p>
            <a:pPr marL="0" lvl="0" indent="0" algn="ctr" rtl="0">
              <a:spcBef>
                <a:spcPts val="0"/>
              </a:spcBef>
              <a:spcAft>
                <a:spcPts val="0"/>
              </a:spcAft>
              <a:buSzPts val="891"/>
              <a:buNone/>
            </a:pPr>
            <a:r>
              <a:rPr lang="en" sz="2063">
                <a:solidFill>
                  <a:srgbClr val="594F4F"/>
                </a:solidFill>
                <a:latin typeface="EB Garamond"/>
                <a:ea typeface="EB Garamond"/>
                <a:cs typeface="EB Garamond"/>
                <a:sym typeface="EB Garamond"/>
              </a:rPr>
              <a:t>Minder kansen en zekerheid in de impact sector.</a:t>
            </a:r>
            <a:endParaRPr sz="2063">
              <a:solidFill>
                <a:srgbClr val="594F4F"/>
              </a:solidFill>
              <a:latin typeface="EB Garamond"/>
              <a:ea typeface="EB Garamond"/>
              <a:cs typeface="EB Garamond"/>
              <a:sym typeface="EB Garamond"/>
            </a:endParaRPr>
          </a:p>
          <a:p>
            <a:pPr marL="0" lvl="0" indent="0" algn="ctr" rtl="0">
              <a:spcBef>
                <a:spcPts val="0"/>
              </a:spcBef>
              <a:spcAft>
                <a:spcPts val="0"/>
              </a:spcAft>
              <a:buSzPts val="891"/>
              <a:buNone/>
            </a:pPr>
            <a:endParaRPr sz="2063">
              <a:solidFill>
                <a:srgbClr val="594F4F"/>
              </a:solidFill>
              <a:latin typeface="Lato"/>
              <a:ea typeface="Lato"/>
              <a:cs typeface="Lato"/>
              <a:sym typeface="Lato"/>
            </a:endParaRPr>
          </a:p>
          <a:p>
            <a:pPr marL="0" lvl="0" indent="0" algn="ctr" rtl="0">
              <a:spcBef>
                <a:spcPts val="0"/>
              </a:spcBef>
              <a:spcAft>
                <a:spcPts val="0"/>
              </a:spcAft>
              <a:buSzPts val="891"/>
              <a:buNone/>
            </a:pPr>
            <a:endParaRPr sz="2063">
              <a:solidFill>
                <a:srgbClr val="594F4F"/>
              </a:solidFill>
              <a:latin typeface="Lato"/>
              <a:ea typeface="Lato"/>
              <a:cs typeface="Lato"/>
              <a:sym typeface="Lato"/>
            </a:endParaRPr>
          </a:p>
        </p:txBody>
      </p:sp>
      <p:pic>
        <p:nvPicPr>
          <p:cNvPr id="99" name="Google Shape;99;p21"/>
          <p:cNvPicPr preferRelativeResize="0"/>
          <p:nvPr/>
        </p:nvPicPr>
        <p:blipFill rotWithShape="1">
          <a:blip r:embed="rId3">
            <a:alphaModFix/>
          </a:blip>
          <a:srcRect l="23747" t="12436" r="23222" b="36236"/>
          <a:stretch/>
        </p:blipFill>
        <p:spPr>
          <a:xfrm>
            <a:off x="8333175" y="294525"/>
            <a:ext cx="499124" cy="483100"/>
          </a:xfrm>
          <a:prstGeom prst="rect">
            <a:avLst/>
          </a:prstGeom>
          <a:noFill/>
          <a:ln>
            <a:noFill/>
          </a:ln>
        </p:spPr>
      </p:pic>
      <p:pic>
        <p:nvPicPr>
          <p:cNvPr id="100" name="Google Shape;100;p21"/>
          <p:cNvPicPr preferRelativeResize="0"/>
          <p:nvPr/>
        </p:nvPicPr>
        <p:blipFill>
          <a:blip r:embed="rId4">
            <a:alphaModFix/>
          </a:blip>
          <a:stretch>
            <a:fillRect/>
          </a:stretch>
        </p:blipFill>
        <p:spPr>
          <a:xfrm>
            <a:off x="8392248" y="346885"/>
            <a:ext cx="380975" cy="378375"/>
          </a:xfrm>
          <a:prstGeom prst="rect">
            <a:avLst/>
          </a:prstGeom>
          <a:noFill/>
          <a:ln>
            <a:noFill/>
          </a:ln>
        </p:spPr>
      </p:pic>
      <p:pic>
        <p:nvPicPr>
          <p:cNvPr id="101" name="Google Shape;101;p21"/>
          <p:cNvPicPr preferRelativeResize="0"/>
          <p:nvPr/>
        </p:nvPicPr>
        <p:blipFill rotWithShape="1">
          <a:blip r:embed="rId5">
            <a:alphaModFix/>
          </a:blip>
          <a:srcRect l="13233" r="35011"/>
          <a:stretch/>
        </p:blipFill>
        <p:spPr>
          <a:xfrm>
            <a:off x="4508000" y="-38862"/>
            <a:ext cx="4636006" cy="5221224"/>
          </a:xfrm>
          <a:prstGeom prst="rect">
            <a:avLst/>
          </a:prstGeom>
          <a:noFill/>
          <a:ln>
            <a:noFill/>
          </a:ln>
        </p:spPr>
      </p:pic>
      <p:pic>
        <p:nvPicPr>
          <p:cNvPr id="102" name="Google Shape;102;p21"/>
          <p:cNvPicPr preferRelativeResize="0"/>
          <p:nvPr/>
        </p:nvPicPr>
        <p:blipFill>
          <a:blip r:embed="rId4">
            <a:alphaModFix/>
          </a:blip>
          <a:stretch>
            <a:fillRect/>
          </a:stretch>
        </p:blipFill>
        <p:spPr>
          <a:xfrm>
            <a:off x="8392248" y="346885"/>
            <a:ext cx="380975" cy="378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
        <p:cNvGrpSpPr/>
        <p:nvPr/>
      </p:nvGrpSpPr>
      <p:grpSpPr>
        <a:xfrm>
          <a:off x="0" y="0"/>
          <a:ext cx="0" cy="0"/>
          <a:chOff x="0" y="0"/>
          <a:chExt cx="0" cy="0"/>
        </a:xfrm>
      </p:grpSpPr>
      <p:pic>
        <p:nvPicPr>
          <p:cNvPr id="107" name="Google Shape;107;p22"/>
          <p:cNvPicPr preferRelativeResize="0"/>
          <p:nvPr/>
        </p:nvPicPr>
        <p:blipFill rotWithShape="1">
          <a:blip r:embed="rId3">
            <a:alphaModFix/>
          </a:blip>
          <a:srcRect l="23747" t="12436" r="23222" b="36236"/>
          <a:stretch/>
        </p:blipFill>
        <p:spPr>
          <a:xfrm>
            <a:off x="8333175" y="294525"/>
            <a:ext cx="499124" cy="483100"/>
          </a:xfrm>
          <a:prstGeom prst="rect">
            <a:avLst/>
          </a:prstGeom>
          <a:noFill/>
          <a:ln>
            <a:noFill/>
          </a:ln>
        </p:spPr>
      </p:pic>
      <p:sp>
        <p:nvSpPr>
          <p:cNvPr id="108" name="Google Shape;108;p22"/>
          <p:cNvSpPr txBox="1">
            <a:spLocks noGrp="1"/>
          </p:cNvSpPr>
          <p:nvPr>
            <p:ph type="body" idx="4294967295"/>
          </p:nvPr>
        </p:nvSpPr>
        <p:spPr>
          <a:xfrm>
            <a:off x="490825" y="1794400"/>
            <a:ext cx="4501800" cy="3695100"/>
          </a:xfrm>
          <a:prstGeom prst="rect">
            <a:avLst/>
          </a:prstGeom>
        </p:spPr>
        <p:txBody>
          <a:bodyPr spcFirstLastPara="1" wrap="square" lIns="91425" tIns="91425" rIns="91425" bIns="91425" anchor="t" anchorCtr="0">
            <a:normAutofit fontScale="92500" lnSpcReduction="20000"/>
          </a:bodyPr>
          <a:lstStyle/>
          <a:p>
            <a:pPr marL="457200" lvl="0" indent="-346075" algn="l" rtl="0">
              <a:spcBef>
                <a:spcPts val="0"/>
              </a:spcBef>
              <a:spcAft>
                <a:spcPts val="0"/>
              </a:spcAft>
              <a:buClr>
                <a:srgbClr val="594F4F"/>
              </a:buClr>
              <a:buSzPct val="100000"/>
              <a:buFont typeface="EB Garamond"/>
              <a:buChar char="-"/>
            </a:pPr>
            <a:r>
              <a:rPr lang="en" sz="2000">
                <a:solidFill>
                  <a:srgbClr val="594F4F"/>
                </a:solidFill>
                <a:latin typeface="EB Garamond"/>
                <a:ea typeface="EB Garamond"/>
                <a:cs typeface="EB Garamond"/>
                <a:sym typeface="EB Garamond"/>
              </a:rPr>
              <a:t>Gemeenschappen en landen zonder de financiële middelen om ontwikkeling te bekostigen blijven altijd afhankelijk. </a:t>
            </a:r>
            <a:br>
              <a:rPr lang="en" sz="2000">
                <a:solidFill>
                  <a:srgbClr val="594F4F"/>
                </a:solidFill>
                <a:latin typeface="EB Garamond"/>
                <a:ea typeface="EB Garamond"/>
                <a:cs typeface="EB Garamond"/>
                <a:sym typeface="EB Garamond"/>
              </a:rPr>
            </a:br>
            <a:endParaRPr sz="2000">
              <a:solidFill>
                <a:srgbClr val="594F4F"/>
              </a:solidFill>
              <a:latin typeface="EB Garamond"/>
              <a:ea typeface="EB Garamond"/>
              <a:cs typeface="EB Garamond"/>
              <a:sym typeface="EB Garamond"/>
            </a:endParaRPr>
          </a:p>
          <a:p>
            <a:pPr marL="457200" lvl="0" indent="-346075" algn="l" rtl="0">
              <a:spcBef>
                <a:spcPts val="0"/>
              </a:spcBef>
              <a:spcAft>
                <a:spcPts val="0"/>
              </a:spcAft>
              <a:buClr>
                <a:srgbClr val="594F4F"/>
              </a:buClr>
              <a:buSzPct val="100000"/>
              <a:buFont typeface="EB Garamond"/>
              <a:buChar char="-"/>
            </a:pPr>
            <a:r>
              <a:rPr lang="en" sz="2000">
                <a:solidFill>
                  <a:srgbClr val="594F4F"/>
                </a:solidFill>
                <a:latin typeface="EB Garamond"/>
                <a:ea typeface="EB Garamond"/>
                <a:cs typeface="EB Garamond"/>
                <a:sym typeface="EB Garamond"/>
              </a:rPr>
              <a:t>Een concreet voorbeeld is Curaçao, een land binnen het Nederlandse Koninkrijk dat niet de financiële middelen heeft om te investeren in impact. </a:t>
            </a:r>
            <a:endParaRPr sz="2000">
              <a:solidFill>
                <a:srgbClr val="594F4F"/>
              </a:solidFill>
              <a:latin typeface="EB Garamond"/>
              <a:ea typeface="EB Garamond"/>
              <a:cs typeface="EB Garamond"/>
              <a:sym typeface="EB Garamond"/>
            </a:endParaRPr>
          </a:p>
          <a:p>
            <a:pPr marL="457200" lvl="0" indent="0" algn="l" rtl="0">
              <a:spcBef>
                <a:spcPts val="1200"/>
              </a:spcBef>
              <a:spcAft>
                <a:spcPts val="0"/>
              </a:spcAft>
              <a:buNone/>
            </a:pPr>
            <a:endParaRPr>
              <a:solidFill>
                <a:srgbClr val="594F4F"/>
              </a:solidFill>
              <a:latin typeface="Lato"/>
              <a:ea typeface="Lato"/>
              <a:cs typeface="Lato"/>
              <a:sym typeface="Lato"/>
            </a:endParaRPr>
          </a:p>
          <a:p>
            <a:pPr marL="0" lvl="0" indent="0" algn="l" rtl="0">
              <a:spcBef>
                <a:spcPts val="1200"/>
              </a:spcBef>
              <a:spcAft>
                <a:spcPts val="0"/>
              </a:spcAft>
              <a:buNone/>
            </a:pPr>
            <a:endParaRPr>
              <a:latin typeface="Lato"/>
              <a:ea typeface="Lato"/>
              <a:cs typeface="Lato"/>
              <a:sym typeface="Lato"/>
            </a:endParaRPr>
          </a:p>
          <a:p>
            <a:pPr marL="0" lvl="0" indent="0" algn="l" rtl="0">
              <a:spcBef>
                <a:spcPts val="1200"/>
              </a:spcBef>
              <a:spcAft>
                <a:spcPts val="1200"/>
              </a:spcAft>
              <a:buNone/>
            </a:pPr>
            <a:endParaRPr/>
          </a:p>
        </p:txBody>
      </p:sp>
      <p:sp>
        <p:nvSpPr>
          <p:cNvPr id="109" name="Google Shape;109;p22"/>
          <p:cNvSpPr txBox="1">
            <a:spLocks noGrp="1"/>
          </p:cNvSpPr>
          <p:nvPr>
            <p:ph type="title"/>
          </p:nvPr>
        </p:nvSpPr>
        <p:spPr>
          <a:xfrm>
            <a:off x="-1620725" y="853825"/>
            <a:ext cx="83820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2700" b="1">
                <a:solidFill>
                  <a:srgbClr val="594F4F"/>
                </a:solidFill>
                <a:latin typeface="EB Garamond"/>
                <a:ea typeface="EB Garamond"/>
                <a:cs typeface="EB Garamond"/>
                <a:sym typeface="EB Garamond"/>
              </a:rPr>
              <a:t>Geen impact zonder geld</a:t>
            </a:r>
            <a:endParaRPr sz="2700" b="1">
              <a:solidFill>
                <a:srgbClr val="594F4F"/>
              </a:solidFill>
              <a:latin typeface="EB Garamond"/>
              <a:ea typeface="EB Garamond"/>
              <a:cs typeface="EB Garamond"/>
              <a:sym typeface="EB Garamond"/>
            </a:endParaRPr>
          </a:p>
        </p:txBody>
      </p:sp>
      <p:pic>
        <p:nvPicPr>
          <p:cNvPr id="110" name="Google Shape;110;p22"/>
          <p:cNvPicPr preferRelativeResize="0"/>
          <p:nvPr/>
        </p:nvPicPr>
        <p:blipFill rotWithShape="1">
          <a:blip r:embed="rId4">
            <a:alphaModFix/>
          </a:blip>
          <a:srcRect t="377" b="377"/>
          <a:stretch/>
        </p:blipFill>
        <p:spPr>
          <a:xfrm>
            <a:off x="5428761" y="0"/>
            <a:ext cx="3715240" cy="5143500"/>
          </a:xfrm>
          <a:prstGeom prst="rect">
            <a:avLst/>
          </a:prstGeom>
          <a:noFill/>
          <a:ln>
            <a:noFill/>
          </a:ln>
        </p:spPr>
      </p:pic>
      <p:pic>
        <p:nvPicPr>
          <p:cNvPr id="111" name="Google Shape;111;p22"/>
          <p:cNvPicPr preferRelativeResize="0"/>
          <p:nvPr/>
        </p:nvPicPr>
        <p:blipFill>
          <a:blip r:embed="rId5">
            <a:alphaModFix/>
          </a:blip>
          <a:stretch>
            <a:fillRect/>
          </a:stretch>
        </p:blipFill>
        <p:spPr>
          <a:xfrm>
            <a:off x="8392248" y="346885"/>
            <a:ext cx="380975" cy="378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
        <p:cNvGrpSpPr/>
        <p:nvPr/>
      </p:nvGrpSpPr>
      <p:grpSpPr>
        <a:xfrm>
          <a:off x="0" y="0"/>
          <a:ext cx="0" cy="0"/>
          <a:chOff x="0" y="0"/>
          <a:chExt cx="0" cy="0"/>
        </a:xfrm>
      </p:grpSpPr>
      <p:pic>
        <p:nvPicPr>
          <p:cNvPr id="116" name="Google Shape;116;p23"/>
          <p:cNvPicPr preferRelativeResize="0"/>
          <p:nvPr/>
        </p:nvPicPr>
        <p:blipFill rotWithShape="1">
          <a:blip r:embed="rId3">
            <a:alphaModFix/>
          </a:blip>
          <a:srcRect l="23747" t="12436" r="23222" b="36236"/>
          <a:stretch/>
        </p:blipFill>
        <p:spPr>
          <a:xfrm>
            <a:off x="8333175" y="294525"/>
            <a:ext cx="499124" cy="483100"/>
          </a:xfrm>
          <a:prstGeom prst="rect">
            <a:avLst/>
          </a:prstGeom>
          <a:noFill/>
          <a:ln>
            <a:noFill/>
          </a:ln>
        </p:spPr>
      </p:pic>
      <p:sp>
        <p:nvSpPr>
          <p:cNvPr id="117" name="Google Shape;117;p23"/>
          <p:cNvSpPr txBox="1">
            <a:spLocks noGrp="1"/>
          </p:cNvSpPr>
          <p:nvPr>
            <p:ph type="body" idx="4294967295"/>
          </p:nvPr>
        </p:nvSpPr>
        <p:spPr>
          <a:xfrm>
            <a:off x="4405600" y="1861075"/>
            <a:ext cx="4501800" cy="3695100"/>
          </a:xfrm>
          <a:prstGeom prst="rect">
            <a:avLst/>
          </a:prstGeom>
        </p:spPr>
        <p:txBody>
          <a:bodyPr spcFirstLastPara="1" wrap="square" lIns="91425" tIns="91425" rIns="91425" bIns="91425" anchor="t" anchorCtr="0">
            <a:normAutofit lnSpcReduction="20000"/>
          </a:bodyPr>
          <a:lstStyle/>
          <a:p>
            <a:pPr marL="457200" lvl="0" indent="-355600" algn="l" rtl="0">
              <a:spcBef>
                <a:spcPts val="0"/>
              </a:spcBef>
              <a:spcAft>
                <a:spcPts val="0"/>
              </a:spcAft>
              <a:buClr>
                <a:srgbClr val="594F4F"/>
              </a:buClr>
              <a:buSzPts val="2000"/>
              <a:buFont typeface="EB Garamond"/>
              <a:buChar char="-"/>
            </a:pPr>
            <a:r>
              <a:rPr lang="en" sz="2000">
                <a:solidFill>
                  <a:srgbClr val="594F4F"/>
                </a:solidFill>
                <a:latin typeface="EB Garamond"/>
                <a:ea typeface="EB Garamond"/>
                <a:cs typeface="EB Garamond"/>
                <a:sym typeface="EB Garamond"/>
              </a:rPr>
              <a:t>Een economie die de natuur en sociale waarde correct waardeert</a:t>
            </a:r>
            <a:endParaRPr sz="2000">
              <a:solidFill>
                <a:srgbClr val="594F4F"/>
              </a:solidFill>
              <a:latin typeface="EB Garamond"/>
              <a:ea typeface="EB Garamond"/>
              <a:cs typeface="EB Garamond"/>
              <a:sym typeface="EB Garamond"/>
            </a:endParaRPr>
          </a:p>
          <a:p>
            <a:pPr marL="457200" lvl="0" indent="-355600" algn="l" rtl="0">
              <a:spcBef>
                <a:spcPts val="0"/>
              </a:spcBef>
              <a:spcAft>
                <a:spcPts val="0"/>
              </a:spcAft>
              <a:buClr>
                <a:srgbClr val="594F4F"/>
              </a:buClr>
              <a:buSzPts val="2000"/>
              <a:buFont typeface="EB Garamond"/>
              <a:buChar char="-"/>
            </a:pPr>
            <a:r>
              <a:rPr lang="en" sz="2000">
                <a:solidFill>
                  <a:srgbClr val="594F4F"/>
                </a:solidFill>
                <a:latin typeface="EB Garamond"/>
                <a:ea typeface="EB Garamond"/>
                <a:cs typeface="EB Garamond"/>
                <a:sym typeface="EB Garamond"/>
              </a:rPr>
              <a:t>Snel kan reageren op schokken en benodigdheden</a:t>
            </a:r>
            <a:endParaRPr sz="2000">
              <a:solidFill>
                <a:srgbClr val="594F4F"/>
              </a:solidFill>
              <a:latin typeface="EB Garamond"/>
              <a:ea typeface="EB Garamond"/>
              <a:cs typeface="EB Garamond"/>
              <a:sym typeface="EB Garamond"/>
            </a:endParaRPr>
          </a:p>
          <a:p>
            <a:pPr marL="457200" lvl="0" indent="-355600" algn="l" rtl="0">
              <a:spcBef>
                <a:spcPts val="0"/>
              </a:spcBef>
              <a:spcAft>
                <a:spcPts val="0"/>
              </a:spcAft>
              <a:buClr>
                <a:srgbClr val="594F4F"/>
              </a:buClr>
              <a:buSzPts val="2000"/>
              <a:buFont typeface="EB Garamond"/>
              <a:buChar char="-"/>
            </a:pPr>
            <a:r>
              <a:rPr lang="en" sz="2000">
                <a:solidFill>
                  <a:srgbClr val="594F4F"/>
                </a:solidFill>
                <a:latin typeface="EB Garamond"/>
                <a:ea typeface="EB Garamond"/>
                <a:cs typeface="EB Garamond"/>
                <a:sym typeface="EB Garamond"/>
              </a:rPr>
              <a:t>Collectief bezit en actie bevordert</a:t>
            </a:r>
            <a:endParaRPr sz="2000">
              <a:solidFill>
                <a:srgbClr val="594F4F"/>
              </a:solidFill>
              <a:latin typeface="EB Garamond"/>
              <a:ea typeface="EB Garamond"/>
              <a:cs typeface="EB Garamond"/>
              <a:sym typeface="EB Garamond"/>
            </a:endParaRPr>
          </a:p>
          <a:p>
            <a:pPr marL="457200" lvl="0" indent="-355600" algn="l" rtl="0">
              <a:spcBef>
                <a:spcPts val="0"/>
              </a:spcBef>
              <a:spcAft>
                <a:spcPts val="0"/>
              </a:spcAft>
              <a:buClr>
                <a:srgbClr val="594F4F"/>
              </a:buClr>
              <a:buSzPts val="2000"/>
              <a:buFont typeface="EB Garamond"/>
              <a:buChar char="-"/>
            </a:pPr>
            <a:r>
              <a:rPr lang="en" sz="2000">
                <a:solidFill>
                  <a:srgbClr val="594F4F"/>
                </a:solidFill>
                <a:latin typeface="EB Garamond"/>
                <a:ea typeface="EB Garamond"/>
                <a:cs typeface="EB Garamond"/>
                <a:sym typeface="EB Garamond"/>
              </a:rPr>
              <a:t>Lokale gemeenschappen de tools geeft om hun eigen waardes te bepalen</a:t>
            </a:r>
            <a:endParaRPr sz="2000">
              <a:solidFill>
                <a:srgbClr val="594F4F"/>
              </a:solidFill>
              <a:latin typeface="EB Garamond"/>
              <a:ea typeface="EB Garamond"/>
              <a:cs typeface="EB Garamond"/>
              <a:sym typeface="EB Garamond"/>
            </a:endParaRPr>
          </a:p>
          <a:p>
            <a:pPr marL="457200" lvl="0" indent="0" algn="l" rtl="0">
              <a:spcBef>
                <a:spcPts val="1200"/>
              </a:spcBef>
              <a:spcAft>
                <a:spcPts val="0"/>
              </a:spcAft>
              <a:buNone/>
            </a:pPr>
            <a:endParaRPr>
              <a:solidFill>
                <a:srgbClr val="594F4F"/>
              </a:solidFill>
              <a:latin typeface="Lato"/>
              <a:ea typeface="Lato"/>
              <a:cs typeface="Lato"/>
              <a:sym typeface="Lato"/>
            </a:endParaRPr>
          </a:p>
          <a:p>
            <a:pPr marL="0" lvl="0" indent="0" algn="l" rtl="0">
              <a:spcBef>
                <a:spcPts val="1200"/>
              </a:spcBef>
              <a:spcAft>
                <a:spcPts val="0"/>
              </a:spcAft>
              <a:buNone/>
            </a:pPr>
            <a:endParaRPr>
              <a:latin typeface="Lato"/>
              <a:ea typeface="Lato"/>
              <a:cs typeface="Lato"/>
              <a:sym typeface="Lato"/>
            </a:endParaRPr>
          </a:p>
          <a:p>
            <a:pPr marL="0" lvl="0" indent="0" algn="l" rtl="0">
              <a:spcBef>
                <a:spcPts val="1200"/>
              </a:spcBef>
              <a:spcAft>
                <a:spcPts val="1200"/>
              </a:spcAft>
              <a:buNone/>
            </a:pPr>
            <a:endParaRPr/>
          </a:p>
        </p:txBody>
      </p:sp>
      <p:sp>
        <p:nvSpPr>
          <p:cNvPr id="118" name="Google Shape;118;p23"/>
          <p:cNvSpPr txBox="1">
            <a:spLocks noGrp="1"/>
          </p:cNvSpPr>
          <p:nvPr>
            <p:ph type="title"/>
          </p:nvPr>
        </p:nvSpPr>
        <p:spPr>
          <a:xfrm>
            <a:off x="4161225" y="898450"/>
            <a:ext cx="42969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SzPts val="990"/>
              <a:buNone/>
            </a:pPr>
            <a:r>
              <a:rPr lang="en" sz="2700" b="1">
                <a:solidFill>
                  <a:srgbClr val="594F4F"/>
                </a:solidFill>
                <a:latin typeface="EB Garamond"/>
                <a:ea typeface="EB Garamond"/>
                <a:cs typeface="EB Garamond"/>
                <a:sym typeface="EB Garamond"/>
              </a:rPr>
              <a:t>Een nieuwe economie</a:t>
            </a:r>
            <a:endParaRPr sz="2700" b="1">
              <a:solidFill>
                <a:srgbClr val="594F4F"/>
              </a:solidFill>
              <a:latin typeface="EB Garamond"/>
              <a:ea typeface="EB Garamond"/>
              <a:cs typeface="EB Garamond"/>
              <a:sym typeface="EB Garamond"/>
            </a:endParaRPr>
          </a:p>
        </p:txBody>
      </p:sp>
      <p:pic>
        <p:nvPicPr>
          <p:cNvPr id="119" name="Google Shape;119;p23"/>
          <p:cNvPicPr preferRelativeResize="0"/>
          <p:nvPr/>
        </p:nvPicPr>
        <p:blipFill rotWithShape="1">
          <a:blip r:embed="rId4">
            <a:alphaModFix/>
          </a:blip>
          <a:srcRect l="22325" r="18723"/>
          <a:stretch/>
        </p:blipFill>
        <p:spPr>
          <a:xfrm>
            <a:off x="0" y="0"/>
            <a:ext cx="4042799" cy="51435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
        <p:cNvGrpSpPr/>
        <p:nvPr/>
      </p:nvGrpSpPr>
      <p:grpSpPr>
        <a:xfrm>
          <a:off x="0" y="0"/>
          <a:ext cx="0" cy="0"/>
          <a:chOff x="0" y="0"/>
          <a:chExt cx="0" cy="0"/>
        </a:xfrm>
      </p:grpSpPr>
      <p:pic>
        <p:nvPicPr>
          <p:cNvPr id="124" name="Google Shape;124;p24"/>
          <p:cNvPicPr preferRelativeResize="0"/>
          <p:nvPr/>
        </p:nvPicPr>
        <p:blipFill rotWithShape="1">
          <a:blip r:embed="rId3">
            <a:alphaModFix/>
          </a:blip>
          <a:srcRect l="38489" t="9329" r="11672" b="9329"/>
          <a:stretch/>
        </p:blipFill>
        <p:spPr>
          <a:xfrm>
            <a:off x="0" y="0"/>
            <a:ext cx="4242026" cy="5192150"/>
          </a:xfrm>
          <a:prstGeom prst="rect">
            <a:avLst/>
          </a:prstGeom>
          <a:noFill/>
          <a:ln>
            <a:noFill/>
          </a:ln>
        </p:spPr>
      </p:pic>
      <p:sp>
        <p:nvSpPr>
          <p:cNvPr id="125" name="Google Shape;125;p24"/>
          <p:cNvSpPr txBox="1">
            <a:spLocks noGrp="1"/>
          </p:cNvSpPr>
          <p:nvPr>
            <p:ph type="title"/>
          </p:nvPr>
        </p:nvSpPr>
        <p:spPr>
          <a:xfrm>
            <a:off x="4832325" y="1028450"/>
            <a:ext cx="3216300" cy="1002600"/>
          </a:xfrm>
          <a:prstGeom prst="rect">
            <a:avLst/>
          </a:prstGeom>
        </p:spPr>
        <p:txBody>
          <a:bodyPr spcFirstLastPara="1" wrap="square" lIns="68575" tIns="34275" rIns="68575" bIns="34275" anchor="t" anchorCtr="0">
            <a:noAutofit/>
          </a:bodyPr>
          <a:lstStyle/>
          <a:p>
            <a:pPr marL="0" lvl="0" indent="0" algn="l" rtl="0">
              <a:lnSpc>
                <a:spcPct val="90000"/>
              </a:lnSpc>
              <a:spcBef>
                <a:spcPts val="0"/>
              </a:spcBef>
              <a:spcAft>
                <a:spcPts val="0"/>
              </a:spcAft>
              <a:buSzPts val="2592"/>
              <a:buNone/>
            </a:pPr>
            <a:r>
              <a:rPr lang="en" sz="2700" b="1">
                <a:solidFill>
                  <a:srgbClr val="594F4F"/>
                </a:solidFill>
                <a:latin typeface="EB Garamond"/>
                <a:ea typeface="EB Garamond"/>
                <a:cs typeface="EB Garamond"/>
                <a:sym typeface="EB Garamond"/>
              </a:rPr>
              <a:t>Het heruitvinding van ons systeem.</a:t>
            </a:r>
            <a:endParaRPr sz="2700" b="1">
              <a:solidFill>
                <a:srgbClr val="594F4F"/>
              </a:solidFill>
              <a:latin typeface="EB Garamond"/>
              <a:ea typeface="EB Garamond"/>
              <a:cs typeface="EB Garamond"/>
              <a:sym typeface="EB Garamond"/>
            </a:endParaRPr>
          </a:p>
          <a:p>
            <a:pPr marL="0" lvl="0" indent="0" algn="l" rtl="0">
              <a:spcBef>
                <a:spcPts val="0"/>
              </a:spcBef>
              <a:spcAft>
                <a:spcPts val="0"/>
              </a:spcAft>
              <a:buSzPts val="891"/>
              <a:buNone/>
            </a:pPr>
            <a:endParaRPr sz="2043">
              <a:solidFill>
                <a:srgbClr val="594F4F"/>
              </a:solidFill>
              <a:latin typeface="Lato"/>
              <a:ea typeface="Lato"/>
              <a:cs typeface="Lato"/>
              <a:sym typeface="Lato"/>
            </a:endParaRPr>
          </a:p>
        </p:txBody>
      </p:sp>
      <p:pic>
        <p:nvPicPr>
          <p:cNvPr id="126" name="Google Shape;126;p24"/>
          <p:cNvPicPr preferRelativeResize="0"/>
          <p:nvPr/>
        </p:nvPicPr>
        <p:blipFill rotWithShape="1">
          <a:blip r:embed="rId4">
            <a:alphaModFix/>
          </a:blip>
          <a:srcRect l="23747" t="12436" r="23222" b="36236"/>
          <a:stretch/>
        </p:blipFill>
        <p:spPr>
          <a:xfrm>
            <a:off x="8333175" y="294525"/>
            <a:ext cx="499124" cy="483100"/>
          </a:xfrm>
          <a:prstGeom prst="rect">
            <a:avLst/>
          </a:prstGeom>
          <a:noFill/>
          <a:ln>
            <a:noFill/>
          </a:ln>
        </p:spPr>
      </p:pic>
      <p:sp>
        <p:nvSpPr>
          <p:cNvPr id="127" name="Google Shape;127;p24"/>
          <p:cNvSpPr txBox="1">
            <a:spLocks noGrp="1"/>
          </p:cNvSpPr>
          <p:nvPr>
            <p:ph type="body" idx="1"/>
          </p:nvPr>
        </p:nvSpPr>
        <p:spPr>
          <a:xfrm>
            <a:off x="4832325" y="2063325"/>
            <a:ext cx="3040500" cy="16419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1200"/>
              </a:spcAft>
              <a:buClr>
                <a:schemeClr val="dk1"/>
              </a:buClr>
              <a:buSzPts val="1295"/>
              <a:buNone/>
            </a:pPr>
            <a:r>
              <a:rPr lang="en" sz="2050">
                <a:solidFill>
                  <a:srgbClr val="594F4F"/>
                </a:solidFill>
                <a:latin typeface="EB Garamond"/>
                <a:ea typeface="EB Garamond"/>
                <a:cs typeface="EB Garamond"/>
                <a:sym typeface="EB Garamond"/>
              </a:rPr>
              <a:t>Het gebruiken van nieuwe technologieën en methodes gebaseerd op regeneratie waardes.</a:t>
            </a:r>
            <a:endParaRPr sz="2050">
              <a:solidFill>
                <a:srgbClr val="594F4F"/>
              </a:solidFill>
              <a:latin typeface="EB Garamond"/>
              <a:ea typeface="EB Garamond"/>
              <a:cs typeface="EB Garamond"/>
              <a:sym typeface="EB Garamon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32" name="Google Shape;132;p25"/>
          <p:cNvSpPr txBox="1">
            <a:spLocks noGrp="1"/>
          </p:cNvSpPr>
          <p:nvPr>
            <p:ph type="title"/>
          </p:nvPr>
        </p:nvSpPr>
        <p:spPr>
          <a:xfrm>
            <a:off x="541975" y="446925"/>
            <a:ext cx="6238800" cy="1002600"/>
          </a:xfrm>
          <a:prstGeom prst="rect">
            <a:avLst/>
          </a:prstGeom>
        </p:spPr>
        <p:txBody>
          <a:bodyPr spcFirstLastPara="1" wrap="square" lIns="68575" tIns="34275" rIns="68575" bIns="34275" anchor="t" anchorCtr="0">
            <a:noAutofit/>
          </a:bodyPr>
          <a:lstStyle/>
          <a:p>
            <a:pPr marL="0" lvl="0" indent="0" algn="l" rtl="0">
              <a:lnSpc>
                <a:spcPct val="90000"/>
              </a:lnSpc>
              <a:spcBef>
                <a:spcPts val="0"/>
              </a:spcBef>
              <a:spcAft>
                <a:spcPts val="0"/>
              </a:spcAft>
              <a:buSzPts val="2592"/>
              <a:buNone/>
            </a:pPr>
            <a:r>
              <a:rPr lang="en" sz="2700" b="1">
                <a:solidFill>
                  <a:srgbClr val="594F4F"/>
                </a:solidFill>
                <a:latin typeface="EB Garamond"/>
                <a:ea typeface="EB Garamond"/>
                <a:cs typeface="EB Garamond"/>
                <a:sym typeface="EB Garamond"/>
              </a:rPr>
              <a:t>Stap voor stap naar de juiste richting</a:t>
            </a:r>
            <a:endParaRPr sz="2700" b="1">
              <a:solidFill>
                <a:srgbClr val="594F4F"/>
              </a:solidFill>
              <a:latin typeface="EB Garamond"/>
              <a:ea typeface="EB Garamond"/>
              <a:cs typeface="EB Garamond"/>
              <a:sym typeface="EB Garamond"/>
            </a:endParaRPr>
          </a:p>
          <a:p>
            <a:pPr marL="0" lvl="0" indent="0" algn="l" rtl="0">
              <a:spcBef>
                <a:spcPts val="0"/>
              </a:spcBef>
              <a:spcAft>
                <a:spcPts val="0"/>
              </a:spcAft>
              <a:buSzPts val="891"/>
              <a:buNone/>
            </a:pPr>
            <a:endParaRPr sz="2043">
              <a:solidFill>
                <a:srgbClr val="594F4F"/>
              </a:solidFill>
              <a:latin typeface="Lato"/>
              <a:ea typeface="Lato"/>
              <a:cs typeface="Lato"/>
              <a:sym typeface="Lato"/>
            </a:endParaRPr>
          </a:p>
        </p:txBody>
      </p:sp>
      <p:pic>
        <p:nvPicPr>
          <p:cNvPr id="133" name="Google Shape;133;p25"/>
          <p:cNvPicPr preferRelativeResize="0"/>
          <p:nvPr/>
        </p:nvPicPr>
        <p:blipFill rotWithShape="1">
          <a:blip r:embed="rId3">
            <a:alphaModFix/>
          </a:blip>
          <a:srcRect l="23747" t="12436" r="23222" b="36236"/>
          <a:stretch/>
        </p:blipFill>
        <p:spPr>
          <a:xfrm>
            <a:off x="8333175" y="294525"/>
            <a:ext cx="499124" cy="483100"/>
          </a:xfrm>
          <a:prstGeom prst="rect">
            <a:avLst/>
          </a:prstGeom>
          <a:noFill/>
          <a:ln>
            <a:noFill/>
          </a:ln>
        </p:spPr>
      </p:pic>
      <p:sp>
        <p:nvSpPr>
          <p:cNvPr id="134" name="Google Shape;134;p25"/>
          <p:cNvSpPr txBox="1">
            <a:spLocks noGrp="1"/>
          </p:cNvSpPr>
          <p:nvPr>
            <p:ph type="body" idx="1"/>
          </p:nvPr>
        </p:nvSpPr>
        <p:spPr>
          <a:xfrm>
            <a:off x="590300" y="981150"/>
            <a:ext cx="5950500" cy="16419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1200"/>
              </a:spcAft>
              <a:buClr>
                <a:schemeClr val="dk1"/>
              </a:buClr>
              <a:buSzPts val="1295"/>
              <a:buNone/>
            </a:pPr>
            <a:r>
              <a:rPr lang="en" sz="2050">
                <a:solidFill>
                  <a:srgbClr val="594F4F"/>
                </a:solidFill>
                <a:latin typeface="EB Garamond"/>
                <a:ea typeface="EB Garamond"/>
                <a:cs typeface="EB Garamond"/>
                <a:sym typeface="EB Garamond"/>
              </a:rPr>
              <a:t>Een process van leren, ontdekken, proberen, vallen, bouwen, verbinden en creeeren. </a:t>
            </a:r>
            <a:endParaRPr sz="2050">
              <a:solidFill>
                <a:srgbClr val="594F4F"/>
              </a:solidFill>
              <a:latin typeface="EB Garamond"/>
              <a:ea typeface="EB Garamond"/>
              <a:cs typeface="EB Garamond"/>
              <a:sym typeface="EB Garamond"/>
            </a:endParaRPr>
          </a:p>
        </p:txBody>
      </p:sp>
      <p:pic>
        <p:nvPicPr>
          <p:cNvPr id="135" name="Google Shape;135;p25"/>
          <p:cNvPicPr preferRelativeResize="0"/>
          <p:nvPr/>
        </p:nvPicPr>
        <p:blipFill>
          <a:blip r:embed="rId4">
            <a:alphaModFix/>
          </a:blip>
          <a:stretch>
            <a:fillRect/>
          </a:stretch>
        </p:blipFill>
        <p:spPr>
          <a:xfrm>
            <a:off x="590300" y="2106500"/>
            <a:ext cx="2516675" cy="1534824"/>
          </a:xfrm>
          <a:prstGeom prst="rect">
            <a:avLst/>
          </a:prstGeom>
          <a:noFill/>
          <a:ln>
            <a:noFill/>
          </a:ln>
        </p:spPr>
      </p:pic>
      <p:pic>
        <p:nvPicPr>
          <p:cNvPr id="136" name="Google Shape;136;p25"/>
          <p:cNvPicPr preferRelativeResize="0"/>
          <p:nvPr/>
        </p:nvPicPr>
        <p:blipFill>
          <a:blip r:embed="rId5">
            <a:alphaModFix/>
          </a:blip>
          <a:stretch>
            <a:fillRect/>
          </a:stretch>
        </p:blipFill>
        <p:spPr>
          <a:xfrm>
            <a:off x="3515025" y="2106500"/>
            <a:ext cx="2046415" cy="1534825"/>
          </a:xfrm>
          <a:prstGeom prst="rect">
            <a:avLst/>
          </a:prstGeom>
          <a:noFill/>
          <a:ln>
            <a:noFill/>
          </a:ln>
        </p:spPr>
      </p:pic>
      <p:pic>
        <p:nvPicPr>
          <p:cNvPr id="137" name="Google Shape;137;p25"/>
          <p:cNvPicPr preferRelativeResize="0"/>
          <p:nvPr/>
        </p:nvPicPr>
        <p:blipFill rotWithShape="1">
          <a:blip r:embed="rId6">
            <a:alphaModFix/>
          </a:blip>
          <a:srcRect t="30723"/>
          <a:stretch/>
        </p:blipFill>
        <p:spPr>
          <a:xfrm>
            <a:off x="5826350" y="2106500"/>
            <a:ext cx="2954199" cy="153482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602</Words>
  <Application>Microsoft Office PowerPoint</Application>
  <PresentationFormat>On-screen Show (16:9)</PresentationFormat>
  <Paragraphs>69</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Lato</vt:lpstr>
      <vt:lpstr>Arial</vt:lpstr>
      <vt:lpstr>Jost</vt:lpstr>
      <vt:lpstr>Garamond</vt:lpstr>
      <vt:lpstr>EB Garamond</vt:lpstr>
      <vt:lpstr>EB Garamond Medium</vt:lpstr>
      <vt:lpstr>Simple Light</vt:lpstr>
      <vt:lpstr>   De aarde staat onder water</vt:lpstr>
      <vt:lpstr>PowerPoint Presentation</vt:lpstr>
      <vt:lpstr>Natuur wordt niet correct gewaardeerd.   Mensen coördineren op basis van een beperkt en egocentrisch wereldbeeld.</vt:lpstr>
      <vt:lpstr>Financiële systemen gebouwd op basis van een verouderd en vernietigend wereldbeeld.</vt:lpstr>
      <vt:lpstr>Impact maken is moeilijk door de mismatch van resources en needs.  Minder kansen en zekerheid in de impact sector.  </vt:lpstr>
      <vt:lpstr>Geen impact zonder geld</vt:lpstr>
      <vt:lpstr>Een nieuwe economie</vt:lpstr>
      <vt:lpstr>Het heruitvinding van ons systeem. </vt:lpstr>
      <vt:lpstr>Stap voor stap naar de juiste richting </vt:lpstr>
      <vt:lpstr>PowerPoint Presentation</vt:lpstr>
      <vt:lpstr>PowerPoint Presentation</vt:lpstr>
      <vt:lpstr>PowerPoint Presentation</vt:lpstr>
      <vt:lpstr>Complementaire Community Currencies zijn aanvullingen op een  lokaal geld system om lokale waardecreatie te bevorderen</vt:lpstr>
      <vt:lpstr>Regeneratieve Projecten</vt:lpstr>
      <vt:lpstr>PowerPoint Presentation</vt:lpstr>
      <vt:lpstr>Een team van changemakers </vt:lpstr>
      <vt:lpstr>PowerPoint Presentation</vt:lpstr>
      <vt:lpstr>   Pink!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De aarde staat onder water</dc:title>
  <dc:creator>Gilberto jr. Morishaw</dc:creator>
  <cp:lastModifiedBy>Gilberto jr. Morishaw</cp:lastModifiedBy>
  <cp:revision>1</cp:revision>
  <dcterms:modified xsi:type="dcterms:W3CDTF">2022-06-10T13:11:57Z</dcterms:modified>
</cp:coreProperties>
</file>